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ppt/notesSlides/notesSlide113.xml" ContentType="application/vnd.openxmlformats-officedocument.presentationml.notesSlide+xml"/>
  <Override PartName="/ppt/tags/tag115.xml" ContentType="application/vnd.openxmlformats-officedocument.presentationml.tags+xml"/>
  <Override PartName="/ppt/notesSlides/notesSlide114.xml" ContentType="application/vnd.openxmlformats-officedocument.presentationml.notesSlide+xml"/>
  <Override PartName="/ppt/tags/tag116.xml" ContentType="application/vnd.openxmlformats-officedocument.presentationml.tags+xml"/>
  <Override PartName="/ppt/notesSlides/notesSlide115.xml" ContentType="application/vnd.openxmlformats-officedocument.presentationml.notesSlide+xml"/>
  <Override PartName="/ppt/tags/tag117.xml" ContentType="application/vnd.openxmlformats-officedocument.presentationml.tags+xml"/>
  <Override PartName="/ppt/notesSlides/notesSlide116.xml" ContentType="application/vnd.openxmlformats-officedocument.presentationml.notesSlide+xml"/>
  <Override PartName="/ppt/tags/tag118.xml" ContentType="application/vnd.openxmlformats-officedocument.presentationml.tags+xml"/>
  <Override PartName="/ppt/notesSlides/notesSlide117.xml" ContentType="application/vnd.openxmlformats-officedocument.presentationml.notesSlide+xml"/>
  <Override PartName="/ppt/tags/tag119.xml" ContentType="application/vnd.openxmlformats-officedocument.presentationml.tags+xml"/>
  <Override PartName="/ppt/notesSlides/notesSlide118.xml" ContentType="application/vnd.openxmlformats-officedocument.presentationml.notesSlide+xml"/>
  <Override PartName="/ppt/tags/tag120.xml" ContentType="application/vnd.openxmlformats-officedocument.presentationml.tags+xml"/>
  <Override PartName="/ppt/notesSlides/notesSlide119.xml" ContentType="application/vnd.openxmlformats-officedocument.presentationml.notesSlide+xml"/>
  <Override PartName="/ppt/tags/tag121.xml" ContentType="application/vnd.openxmlformats-officedocument.presentationml.tags+xml"/>
  <Override PartName="/ppt/notesSlides/notesSlide120.xml" ContentType="application/vnd.openxmlformats-officedocument.presentationml.notesSlide+xml"/>
  <Override PartName="/ppt/tags/tag122.xml" ContentType="application/vnd.openxmlformats-officedocument.presentationml.tags+xml"/>
  <Override PartName="/ppt/notesSlides/notesSlide121.xml" ContentType="application/vnd.openxmlformats-officedocument.presentationml.notesSlide+xml"/>
  <Override PartName="/ppt/tags/tag123.xml" ContentType="application/vnd.openxmlformats-officedocument.presentationml.tags+xml"/>
  <Override PartName="/ppt/notesSlides/notesSlide122.xml" ContentType="application/vnd.openxmlformats-officedocument.presentationml.notesSlide+xml"/>
  <Override PartName="/ppt/tags/tag124.xml" ContentType="application/vnd.openxmlformats-officedocument.presentationml.tags+xml"/>
  <Override PartName="/ppt/notesSlides/notesSlide123.xml" ContentType="application/vnd.openxmlformats-officedocument.presentationml.notesSlide+xml"/>
  <Override PartName="/ppt/tags/tag125.xml" ContentType="application/vnd.openxmlformats-officedocument.presentationml.tags+xml"/>
  <Override PartName="/ppt/notesSlides/notesSlide124.xml" ContentType="application/vnd.openxmlformats-officedocument.presentationml.notesSlide+xml"/>
  <Override PartName="/ppt/tags/tag126.xml" ContentType="application/vnd.openxmlformats-officedocument.presentationml.tags+xml"/>
  <Override PartName="/ppt/notesSlides/notesSlide125.xml" ContentType="application/vnd.openxmlformats-officedocument.presentationml.notesSlide+xml"/>
  <Override PartName="/ppt/tags/tag127.xml" ContentType="application/vnd.openxmlformats-officedocument.presentationml.tags+xml"/>
  <Override PartName="/ppt/notesSlides/notesSlide126.xml" ContentType="application/vnd.openxmlformats-officedocument.presentationml.notesSlide+xml"/>
  <Override PartName="/ppt/tags/tag128.xml" ContentType="application/vnd.openxmlformats-officedocument.presentationml.tags+xml"/>
  <Override PartName="/ppt/notesSlides/notesSlide127.xml" ContentType="application/vnd.openxmlformats-officedocument.presentationml.notesSlide+xml"/>
  <Override PartName="/ppt/tags/tag129.xml" ContentType="application/vnd.openxmlformats-officedocument.presentationml.tags+xml"/>
  <Override PartName="/ppt/notesSlides/notesSlide128.xml" ContentType="application/vnd.openxmlformats-officedocument.presentationml.notesSlide+xml"/>
  <Override PartName="/ppt/tags/tag130.xml" ContentType="application/vnd.openxmlformats-officedocument.presentationml.tags+xml"/>
  <Override PartName="/ppt/notesSlides/notesSlide129.xml" ContentType="application/vnd.openxmlformats-officedocument.presentationml.notesSlide+xml"/>
  <Override PartName="/ppt/tags/tag131.xml" ContentType="application/vnd.openxmlformats-officedocument.presentationml.tags+xml"/>
  <Override PartName="/ppt/notesSlides/notesSlide130.xml" ContentType="application/vnd.openxmlformats-officedocument.presentationml.notesSlide+xml"/>
  <Override PartName="/ppt/tags/tag132.xml" ContentType="application/vnd.openxmlformats-officedocument.presentationml.tags+xml"/>
  <Override PartName="/ppt/notesSlides/notesSlide131.xml" ContentType="application/vnd.openxmlformats-officedocument.presentationml.notesSlide+xml"/>
  <Override PartName="/ppt/tags/tag133.xml" ContentType="application/vnd.openxmlformats-officedocument.presentationml.tags+xml"/>
  <Override PartName="/ppt/notesSlides/notesSlide132.xml" ContentType="application/vnd.openxmlformats-officedocument.presentationml.notesSlide+xml"/>
  <Override PartName="/ppt/tags/tag134.xml" ContentType="application/vnd.openxmlformats-officedocument.presentationml.tags+xml"/>
  <Override PartName="/ppt/notesSlides/notesSlide133.xml" ContentType="application/vnd.openxmlformats-officedocument.presentationml.notesSlide+xml"/>
  <Override PartName="/ppt/tags/tag135.xml" ContentType="application/vnd.openxmlformats-officedocument.presentationml.tags+xml"/>
  <Override PartName="/ppt/notesSlides/notesSlide134.xml" ContentType="application/vnd.openxmlformats-officedocument.presentationml.notesSlide+xml"/>
  <Override PartName="/ppt/tags/tag136.xml" ContentType="application/vnd.openxmlformats-officedocument.presentationml.tags+xml"/>
  <Override PartName="/ppt/notesSlides/notesSlide135.xml" ContentType="application/vnd.openxmlformats-officedocument.presentationml.notesSlide+xml"/>
  <Override PartName="/ppt/tags/tag137.xml" ContentType="application/vnd.openxmlformats-officedocument.presentationml.tags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9" r:id="rId3"/>
    <p:sldMasterId id="2147483750" r:id="rId4"/>
    <p:sldMasterId id="2147483764" r:id="rId5"/>
  </p:sldMasterIdLst>
  <p:notesMasterIdLst>
    <p:notesMasterId r:id="rId145"/>
  </p:notesMasterIdLst>
  <p:sldIdLst>
    <p:sldId id="430" r:id="rId6"/>
    <p:sldId id="553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  <p:sldId id="578" r:id="rId29"/>
    <p:sldId id="579" r:id="rId30"/>
    <p:sldId id="580" r:id="rId31"/>
    <p:sldId id="581" r:id="rId32"/>
    <p:sldId id="582" r:id="rId33"/>
    <p:sldId id="583" r:id="rId34"/>
    <p:sldId id="584" r:id="rId35"/>
    <p:sldId id="587" r:id="rId36"/>
    <p:sldId id="588" r:id="rId37"/>
    <p:sldId id="589" r:id="rId38"/>
    <p:sldId id="590" r:id="rId39"/>
    <p:sldId id="591" r:id="rId40"/>
    <p:sldId id="592" r:id="rId41"/>
    <p:sldId id="593" r:id="rId42"/>
    <p:sldId id="594" r:id="rId43"/>
    <p:sldId id="595" r:id="rId44"/>
    <p:sldId id="596" r:id="rId45"/>
    <p:sldId id="597" r:id="rId46"/>
    <p:sldId id="598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6" r:id="rId61"/>
    <p:sldId id="617" r:id="rId62"/>
    <p:sldId id="618" r:id="rId63"/>
    <p:sldId id="619" r:id="rId64"/>
    <p:sldId id="620" r:id="rId65"/>
    <p:sldId id="621" r:id="rId66"/>
    <p:sldId id="622" r:id="rId67"/>
    <p:sldId id="623" r:id="rId68"/>
    <p:sldId id="624" r:id="rId69"/>
    <p:sldId id="625" r:id="rId70"/>
    <p:sldId id="626" r:id="rId71"/>
    <p:sldId id="627" r:id="rId72"/>
    <p:sldId id="628" r:id="rId73"/>
    <p:sldId id="629" r:id="rId74"/>
    <p:sldId id="630" r:id="rId75"/>
    <p:sldId id="631" r:id="rId76"/>
    <p:sldId id="632" r:id="rId77"/>
    <p:sldId id="633" r:id="rId78"/>
    <p:sldId id="635" r:id="rId79"/>
    <p:sldId id="636" r:id="rId80"/>
    <p:sldId id="637" r:id="rId81"/>
    <p:sldId id="638" r:id="rId82"/>
    <p:sldId id="639" r:id="rId83"/>
    <p:sldId id="640" r:id="rId84"/>
    <p:sldId id="641" r:id="rId85"/>
    <p:sldId id="642" r:id="rId86"/>
    <p:sldId id="643" r:id="rId87"/>
    <p:sldId id="644" r:id="rId88"/>
    <p:sldId id="645" r:id="rId89"/>
    <p:sldId id="646" r:id="rId90"/>
    <p:sldId id="647" r:id="rId91"/>
    <p:sldId id="648" r:id="rId92"/>
    <p:sldId id="652" r:id="rId93"/>
    <p:sldId id="653" r:id="rId94"/>
    <p:sldId id="654" r:id="rId95"/>
    <p:sldId id="655" r:id="rId96"/>
    <p:sldId id="656" r:id="rId97"/>
    <p:sldId id="657" r:id="rId98"/>
    <p:sldId id="658" r:id="rId99"/>
    <p:sldId id="659" r:id="rId100"/>
    <p:sldId id="660" r:id="rId101"/>
    <p:sldId id="661" r:id="rId102"/>
    <p:sldId id="662" r:id="rId103"/>
    <p:sldId id="663" r:id="rId104"/>
    <p:sldId id="664" r:id="rId105"/>
    <p:sldId id="665" r:id="rId106"/>
    <p:sldId id="667" r:id="rId107"/>
    <p:sldId id="668" r:id="rId108"/>
    <p:sldId id="669" r:id="rId109"/>
    <p:sldId id="670" r:id="rId110"/>
    <p:sldId id="671" r:id="rId111"/>
    <p:sldId id="672" r:id="rId112"/>
    <p:sldId id="675" r:id="rId113"/>
    <p:sldId id="676" r:id="rId114"/>
    <p:sldId id="677" r:id="rId115"/>
    <p:sldId id="678" r:id="rId116"/>
    <p:sldId id="679" r:id="rId117"/>
    <p:sldId id="680" r:id="rId118"/>
    <p:sldId id="681" r:id="rId119"/>
    <p:sldId id="682" r:id="rId120"/>
    <p:sldId id="683" r:id="rId121"/>
    <p:sldId id="684" r:id="rId122"/>
    <p:sldId id="685" r:id="rId123"/>
    <p:sldId id="686" r:id="rId124"/>
    <p:sldId id="687" r:id="rId125"/>
    <p:sldId id="688" r:id="rId126"/>
    <p:sldId id="689" r:id="rId127"/>
    <p:sldId id="690" r:id="rId128"/>
    <p:sldId id="691" r:id="rId129"/>
    <p:sldId id="692" r:id="rId130"/>
    <p:sldId id="694" r:id="rId131"/>
    <p:sldId id="695" r:id="rId132"/>
    <p:sldId id="696" r:id="rId133"/>
    <p:sldId id="697" r:id="rId134"/>
    <p:sldId id="698" r:id="rId135"/>
    <p:sldId id="699" r:id="rId136"/>
    <p:sldId id="700" r:id="rId137"/>
    <p:sldId id="701" r:id="rId138"/>
    <p:sldId id="702" r:id="rId139"/>
    <p:sldId id="703" r:id="rId140"/>
    <p:sldId id="704" r:id="rId141"/>
    <p:sldId id="705" r:id="rId142"/>
    <p:sldId id="706" r:id="rId143"/>
    <p:sldId id="673" r:id="rId144"/>
  </p:sldIdLst>
  <p:sldSz cx="24384000" cy="13716000"/>
  <p:notesSz cx="6858000" cy="9144000"/>
  <p:custDataLst>
    <p:tags r:id="rId146"/>
  </p:custDataLst>
  <p:defaultTextStyle>
    <a:defPPr marL="0" marR="0" indent="0" algn="l" defTabSz="82634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27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13172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82634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239515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652687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065858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479030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2892201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305373" algn="ctr" defTabSz="22035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169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pos="7679" userDrawn="1">
          <p15:clr>
            <a:srgbClr val="A4A3A4"/>
          </p15:clr>
        </p15:guide>
        <p15:guide id="2" pos="1101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  <p15:guide id="4" orient="horz" pos="2194" userDrawn="1">
          <p15:clr>
            <a:srgbClr val="A4A3A4"/>
          </p15:clr>
        </p15:guide>
        <p15:guide id="5" orient="horz" pos="7524" userDrawn="1">
          <p15:clr>
            <a:srgbClr val="A4A3A4"/>
          </p15:clr>
        </p15:guide>
        <p15:guide id="6" orient="horz" pos="4137" userDrawn="1">
          <p15:clr>
            <a:srgbClr val="A4A3A4"/>
          </p15:clr>
        </p15:guide>
        <p15:guide id="7" pos="14233" userDrawn="1">
          <p15:clr>
            <a:srgbClr val="A4A3A4"/>
          </p15:clr>
        </p15:guide>
        <p15:guide id="8" pos="8474" userDrawn="1">
          <p15:clr>
            <a:srgbClr val="A4A3A4"/>
          </p15:clr>
        </p15:guide>
        <p15:guide id="9" orient="horz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EF0"/>
    <a:srgbClr val="000000"/>
    <a:srgbClr val="2E7EEE"/>
    <a:srgbClr val="2E7EEF"/>
    <a:srgbClr val="F5F8FF"/>
    <a:srgbClr val="0162F5"/>
    <a:srgbClr val="FFFFFF"/>
    <a:srgbClr val="B4D3FF"/>
    <a:srgbClr val="418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47" autoAdjust="0"/>
  </p:normalViewPr>
  <p:slideViewPr>
    <p:cSldViewPr snapToGrid="0">
      <p:cViewPr varScale="1">
        <p:scale>
          <a:sx n="52" d="100"/>
          <a:sy n="52" d="100"/>
        </p:scale>
        <p:origin x="114" y="348"/>
      </p:cViewPr>
      <p:guideLst>
        <p:guide pos="7679"/>
        <p:guide pos="1101"/>
        <p:guide orient="horz" pos="786"/>
        <p:guide orient="horz" pos="2194"/>
        <p:guide orient="horz" pos="7524"/>
        <p:guide orient="horz" pos="4137"/>
        <p:guide pos="14233"/>
        <p:guide pos="8474"/>
        <p:guide orient="horz"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1pPr>
    <a:lvl2pPr indent="206586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2pPr>
    <a:lvl3pPr indent="413172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3pPr>
    <a:lvl4pPr indent="61975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4pPr>
    <a:lvl5pPr indent="826343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5pPr>
    <a:lvl6pPr indent="1032929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6pPr>
    <a:lvl7pPr indent="1239515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7pPr>
    <a:lvl8pPr indent="1446101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8pPr>
    <a:lvl9pPr indent="1652687" defTabSz="413172" latinLnBrk="0">
      <a:lnSpc>
        <a:spcPct val="118000"/>
      </a:lnSpc>
      <a:defRPr sz="1988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8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9215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206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466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228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219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080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741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7926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766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660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1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1363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23432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867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2156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289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332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655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8308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817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48506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1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7553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4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38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8113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75044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847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74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304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7659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6541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1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350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912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82062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7314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3851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497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394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4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89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5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9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5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1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3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8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3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7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455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69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63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262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21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19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4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71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10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502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57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18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60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01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87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34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26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35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47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2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46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85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79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2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78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581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31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6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02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09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56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247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294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22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0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32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74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658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20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476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061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81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90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90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2986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41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919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2065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501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2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476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479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97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217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8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869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450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371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633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51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96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7087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6607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466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463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210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94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136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791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564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301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02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35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003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147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934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1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110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055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465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6928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515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4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49" y="2244823"/>
            <a:ext cx="18288291" cy="4775405"/>
          </a:xfrm>
          <a:prstGeom prst="rect">
            <a:avLst/>
          </a:prstGeo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49" y="7204386"/>
            <a:ext cx="18288291" cy="3311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46"/>
            </a:lvl1pPr>
            <a:lvl2pPr marL="504245" indent="0" algn="ctr">
              <a:buNone/>
              <a:defRPr sz="2205"/>
            </a:lvl2pPr>
            <a:lvl3pPr marL="1007855" indent="0" algn="ctr">
              <a:buNone/>
              <a:defRPr sz="1985"/>
            </a:lvl3pPr>
            <a:lvl4pPr marL="1512099" indent="0" algn="ctr">
              <a:buNone/>
              <a:defRPr sz="1766"/>
            </a:lvl4pPr>
            <a:lvl5pPr marL="2016345" indent="0" algn="ctr">
              <a:buNone/>
              <a:defRPr sz="1766"/>
            </a:lvl5pPr>
            <a:lvl6pPr marL="2520590" indent="0" algn="ctr">
              <a:buNone/>
              <a:defRPr sz="1766"/>
            </a:lvl6pPr>
            <a:lvl7pPr marL="3024200" indent="0" algn="ctr">
              <a:buNone/>
              <a:defRPr sz="1766"/>
            </a:lvl7pPr>
            <a:lvl8pPr marL="3528444" indent="0" algn="ctr">
              <a:buNone/>
              <a:defRPr sz="1766"/>
            </a:lvl8pPr>
            <a:lvl9pPr marL="4032690" indent="0" algn="ctr">
              <a:buNone/>
              <a:defRPr sz="176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27" y="3419622"/>
            <a:ext cx="21031535" cy="5705720"/>
          </a:xfrm>
          <a:prstGeom prst="rect">
            <a:avLst/>
          </a:prstGeom>
        </p:spPr>
        <p:txBody>
          <a:bodyPr anchor="b"/>
          <a:lstStyle>
            <a:lvl1pPr>
              <a:defRPr sz="661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27" y="9179320"/>
            <a:ext cx="21031535" cy="3000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24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5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099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4pPr>
            <a:lvl5pPr marL="2016345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5pPr>
            <a:lvl6pPr marL="25205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6pPr>
            <a:lvl7pPr marL="302420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7pPr>
            <a:lvl8pPr marL="3528444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8pPr>
            <a:lvl9pPr marL="4032690" indent="0">
              <a:buNone/>
              <a:defRPr sz="17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28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396" y="3651408"/>
            <a:ext cx="10439567" cy="870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3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602" y="3362469"/>
            <a:ext cx="10315739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602" y="5010365"/>
            <a:ext cx="10315739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597" y="3362469"/>
            <a:ext cx="10366540" cy="16478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4245" indent="0">
              <a:buNone/>
              <a:defRPr sz="2205" b="1"/>
            </a:lvl2pPr>
            <a:lvl3pPr marL="1007855" indent="0">
              <a:buNone/>
              <a:defRPr sz="1985" b="1"/>
            </a:lvl3pPr>
            <a:lvl4pPr marL="1512099" indent="0">
              <a:buNone/>
              <a:defRPr sz="1766" b="1"/>
            </a:lvl4pPr>
            <a:lvl5pPr marL="2016345" indent="0">
              <a:buNone/>
              <a:defRPr sz="1766" b="1"/>
            </a:lvl5pPr>
            <a:lvl6pPr marL="2520590" indent="0">
              <a:buNone/>
              <a:defRPr sz="1766" b="1"/>
            </a:lvl6pPr>
            <a:lvl7pPr marL="3024200" indent="0">
              <a:buNone/>
              <a:defRPr sz="1766" b="1"/>
            </a:lvl7pPr>
            <a:lvl8pPr marL="3528444" indent="0">
              <a:buNone/>
              <a:defRPr sz="1766" b="1"/>
            </a:lvl8pPr>
            <a:lvl9pPr marL="4032690" indent="0">
              <a:buNone/>
              <a:defRPr sz="176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597" y="5010365"/>
            <a:ext cx="10366540" cy="73694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>
              <a:defRPr sz="3530"/>
            </a:lvl1pPr>
            <a:lvl2pPr>
              <a:defRPr sz="3085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600" y="914439"/>
            <a:ext cx="7864602" cy="3200538"/>
          </a:xfrm>
          <a:prstGeom prst="rect">
            <a:avLst/>
          </a:prstGeom>
        </p:spPr>
        <p:txBody>
          <a:bodyPr anchor="b"/>
          <a:lstStyle>
            <a:lvl1pPr>
              <a:defRPr sz="35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541" y="1974936"/>
            <a:ext cx="12344597" cy="9747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30"/>
            </a:lvl1pPr>
            <a:lvl2pPr marL="504245" indent="0">
              <a:buNone/>
              <a:defRPr sz="3085"/>
            </a:lvl2pPr>
            <a:lvl3pPr marL="1007855" indent="0">
              <a:buNone/>
              <a:defRPr sz="2646"/>
            </a:lvl3pPr>
            <a:lvl4pPr marL="1512099" indent="0">
              <a:buNone/>
              <a:defRPr sz="2205"/>
            </a:lvl4pPr>
            <a:lvl5pPr marL="2016345" indent="0">
              <a:buNone/>
              <a:defRPr sz="2205"/>
            </a:lvl5pPr>
            <a:lvl6pPr marL="2520590" indent="0">
              <a:buNone/>
              <a:defRPr sz="2205"/>
            </a:lvl6pPr>
            <a:lvl7pPr marL="3024200" indent="0">
              <a:buNone/>
              <a:defRPr sz="2205"/>
            </a:lvl7pPr>
            <a:lvl8pPr marL="3528444" indent="0">
              <a:buNone/>
              <a:defRPr sz="2205"/>
            </a:lvl8pPr>
            <a:lvl9pPr marL="4032690" indent="0">
              <a:buNone/>
              <a:defRPr sz="22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600" y="4114978"/>
            <a:ext cx="7864602" cy="7623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6"/>
            </a:lvl1pPr>
            <a:lvl2pPr marL="504245" indent="0">
              <a:buNone/>
              <a:defRPr sz="1545"/>
            </a:lvl2pPr>
            <a:lvl3pPr marL="1007855" indent="0">
              <a:buNone/>
              <a:defRPr sz="1326"/>
            </a:lvl3pPr>
            <a:lvl4pPr marL="1512099" indent="0">
              <a:buNone/>
              <a:defRPr sz="1101"/>
            </a:lvl4pPr>
            <a:lvl5pPr marL="2016345" indent="0">
              <a:buNone/>
              <a:defRPr sz="1101"/>
            </a:lvl5pPr>
            <a:lvl6pPr marL="2520590" indent="0">
              <a:buNone/>
              <a:defRPr sz="1101"/>
            </a:lvl6pPr>
            <a:lvl7pPr marL="3024200" indent="0">
              <a:buNone/>
              <a:defRPr sz="1101"/>
            </a:lvl7pPr>
            <a:lvl8pPr marL="3528444" indent="0">
              <a:buNone/>
              <a:defRPr sz="1101"/>
            </a:lvl8pPr>
            <a:lvl9pPr marL="4032690" indent="0">
              <a:buNone/>
              <a:defRPr sz="11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29" y="730282"/>
            <a:ext cx="21031535" cy="265123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9" y="3651408"/>
            <a:ext cx="21031535" cy="87030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节">
    <p:bg>
      <p:bgPr>
        <a:solidFill>
          <a:srgbClr val="2E7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516" y="4534095"/>
            <a:ext cx="21971354" cy="4648400"/>
          </a:xfrm>
          <a:prstGeom prst="rect">
            <a:avLst/>
          </a:prstGeom>
        </p:spPr>
        <p:txBody>
          <a:bodyPr anchor="ctr"/>
          <a:lstStyle>
            <a:lvl1pPr>
              <a:defRPr sz="12786" b="0" spc="-232">
                <a:solidFill>
                  <a:srgbClr val="FFFFFF"/>
                </a:solidFill>
                <a:latin typeface="Noto Sans SC Regular"/>
                <a:ea typeface="Noto Sans SC Regular"/>
                <a:cs typeface="Noto Sans SC Regular"/>
                <a:sym typeface="Noto Sans SC Regular"/>
              </a:defRPr>
            </a:lvl1pPr>
          </a:lstStyle>
          <a:p>
            <a:r>
              <a:t>章节标题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54213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50078" y="730282"/>
            <a:ext cx="5257884" cy="116241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28" y="730282"/>
            <a:ext cx="15621248" cy="11624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927E2F00-D444-4F3F-8F83-C2C2CBA51122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476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F8C65456-48B5-4B02-BAD7-449575432D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55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7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4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91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5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23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9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8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15" y="365142"/>
            <a:ext cx="10515767" cy="132562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16" y="6356624"/>
            <a:ext cx="2743243" cy="365141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65" y="6356624"/>
            <a:ext cx="4114866" cy="3651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739" y="6356624"/>
            <a:ext cx="2743243" cy="365141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72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81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8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93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0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670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80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1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876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083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475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682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528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0359" y="13057666"/>
            <a:ext cx="391173" cy="3985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4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29" y="12713248"/>
            <a:ext cx="5486487" cy="730281"/>
          </a:xfrm>
          <a:prstGeom prst="rect">
            <a:avLst/>
          </a:prstGeom>
        </p:spPr>
        <p:txBody>
          <a:bodyPr/>
          <a:lstStyle/>
          <a:p>
            <a:fld id="{B4BF5B8E-16BB-4A69-9426-2FD4D3BD58AB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329" y="12713248"/>
            <a:ext cx="8229732" cy="7302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765567" y="13037328"/>
            <a:ext cx="398302" cy="406201"/>
          </a:xfrm>
          <a:prstGeom prst="rect">
            <a:avLst/>
          </a:prstGeom>
        </p:spPr>
        <p:txBody>
          <a:bodyPr/>
          <a:lstStyle/>
          <a:p>
            <a:fld id="{DDA6249D-E4CE-4FBC-B6D3-E95B13A13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9" tIns="45719" rIns="45719" bIns="45719"/>
          <a:lstStyle>
            <a:lvl1pPr defTabSz="338458">
              <a:spcBef>
                <a:spcPts val="0"/>
              </a:spcBef>
              <a:defRPr sz="1475" spc="0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7" y="2574993"/>
            <a:ext cx="21971004" cy="4648202"/>
          </a:xfrm>
          <a:prstGeom prst="rect">
            <a:avLst/>
          </a:prstGeom>
        </p:spPr>
        <p:txBody>
          <a:bodyPr anchor="b"/>
          <a:lstStyle>
            <a:lvl1pPr>
              <a:defRPr sz="5800" b="0" spc="-116">
                <a:solidFill>
                  <a:srgbClr val="FFFFFF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5" y="7210491"/>
            <a:ext cx="21971002" cy="19050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1pPr>
            <a:lvl2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2pPr>
            <a:lvl3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3pPr>
            <a:lvl4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4pPr>
            <a:lvl5pPr>
              <a:spcBef>
                <a:spcPts val="0"/>
              </a:spcBef>
              <a:defRPr sz="2750" spc="0">
                <a:solidFill>
                  <a:schemeClr val="accent1"/>
                </a:solidFill>
                <a:latin typeface="Noto Sans SC Bold"/>
                <a:ea typeface="Noto Sans SC Bold"/>
                <a:cs typeface="Noto Sans SC Bold"/>
                <a:sym typeface="Noto Sans SC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4" y="13049978"/>
            <a:ext cx="398302" cy="40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20" y="4248688"/>
            <a:ext cx="21971349" cy="8256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6795" y="13049979"/>
            <a:ext cx="398302" cy="40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64">
              <a:defRPr sz="1985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0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94" r:id="rId8"/>
  </p:sldLayoutIdLst>
  <p:transition spd="med"/>
  <p:txStyles>
    <p:titleStyle>
      <a:lvl1pPr marL="0" marR="0" indent="0" algn="l" defTabSz="268824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937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457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914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37174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18290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2862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274350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200750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3657999" algn="l" defTabSz="2438666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1" b="1" i="0" u="none" strike="noStrike" cap="none" spc="-170" baseline="0">
          <a:solidFill>
            <a:schemeClr val="accent1">
              <a:hueOff val="114395"/>
              <a:lumOff val="-24963"/>
            </a:schemeClr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titleStyle>
    <p:bodyStyle>
      <a:lvl1pPr marL="0" marR="0" indent="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1pPr>
      <a:lvl2pPr marL="0" marR="0" indent="5042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2pPr>
      <a:lvl3pPr marL="0" marR="0" indent="100785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3pPr>
      <a:lvl4pPr marL="0" marR="0" indent="1512099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4pPr>
      <a:lvl5pPr marL="0" marR="0" indent="2016345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5pPr>
      <a:lvl6pPr marL="0" marR="0" indent="25205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6pPr>
      <a:lvl7pPr marL="0" marR="0" indent="302420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7pPr>
      <a:lvl8pPr marL="0" marR="0" indent="3528444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8pPr>
      <a:lvl9pPr marL="0" marR="0" indent="4032690" algn="l" defTabSz="910054" latinLnBrk="0">
        <a:lnSpc>
          <a:spcPct val="100000"/>
        </a:lnSpc>
        <a:spcBef>
          <a:spcPts val="1985"/>
        </a:spcBef>
        <a:spcAft>
          <a:spcPts val="0"/>
        </a:spcAft>
        <a:buClrTx/>
        <a:buSzTx/>
        <a:buFontTx/>
        <a:buNone/>
        <a:defRPr sz="4411" b="0" i="0" u="none" strike="noStrike" cap="none" spc="-39" baseline="0">
          <a:solidFill>
            <a:srgbClr val="000000"/>
          </a:solidFill>
          <a:uFillTx/>
          <a:latin typeface="思源宋体 CN" panose="02020400000000000000" charset="-122"/>
          <a:ea typeface="思源宋体 CN" panose="02020400000000000000" charset="-122"/>
          <a:cs typeface="思源宋体 CN" panose="02020400000000000000" charset="-122"/>
          <a:sym typeface="思源宋体 CN" panose="02020400000000000000" charset="-122"/>
        </a:defRPr>
      </a:lvl9pPr>
    </p:bodyStyle>
    <p:otherStyle>
      <a:lvl1pPr marL="0" marR="0" indent="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5042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100785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512099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2016345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5205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302420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528444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4032690" algn="ctr" defTabSz="643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9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462" y="0"/>
            <a:ext cx="24329929" cy="13693086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0" y="0"/>
            <a:ext cx="24411621" cy="2524694"/>
          </a:xfrm>
          <a:prstGeom prst="roundRect">
            <a:avLst>
              <a:gd name="adj" fmla="val 0"/>
            </a:avLst>
          </a:prstGeom>
          <a:gradFill>
            <a:gsLst>
              <a:gs pos="72000">
                <a:srgbClr val="C2DDFF"/>
              </a:gs>
              <a:gs pos="0">
                <a:srgbClr val="0168E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291" dirty="0"/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016345" rtl="0" eaLnBrk="1" latinLnBrk="0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245" indent="-504245" algn="l" defTabSz="2016345" rtl="0" eaLnBrk="1" latinLnBrk="0" hangingPunct="1">
        <a:lnSpc>
          <a:spcPct val="90000"/>
        </a:lnSpc>
        <a:spcBef>
          <a:spcPct val="442000"/>
        </a:spcBef>
        <a:buFont typeface="Arial" panose="020B0604020202020204" pitchFamily="34" charset="0"/>
        <a:buChar char="•"/>
        <a:defRPr sz="6176" kern="1200">
          <a:solidFill>
            <a:schemeClr val="tx1"/>
          </a:solidFill>
          <a:latin typeface="+mn-lt"/>
          <a:ea typeface="+mn-ea"/>
          <a:cs typeface="+mn-cs"/>
        </a:defRPr>
      </a:lvl1pPr>
      <a:lvl2pPr marL="15120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205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441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4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536299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5447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55264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561135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568990" indent="-504245" algn="l" defTabSz="2016345" rtl="0" eaLnBrk="1" latinLnBrk="0" hangingPunct="1">
        <a:lnSpc>
          <a:spcPct val="90000"/>
        </a:lnSpc>
        <a:spcBef>
          <a:spcPts val="1105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1pPr>
      <a:lvl2pPr marL="100785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2pPr>
      <a:lvl3pPr marL="20163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02420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4pPr>
      <a:lvl5pPr marL="4032690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5pPr>
      <a:lvl6pPr marL="5040545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6pPr>
      <a:lvl7pPr marL="604840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7pPr>
      <a:lvl8pPr marL="7056891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8pPr>
      <a:lvl9pPr marL="8064746" algn="l" defTabSz="2016345" rtl="0" eaLnBrk="1" latinLnBrk="0" hangingPunct="1">
        <a:defRPr sz="3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1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3925634" y="4233092"/>
            <a:ext cx="15768571" cy="9497468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100785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23" indent="-252123" algn="l" defTabSz="1007855" rtl="0" eaLnBrk="1" latinLnBrk="0" hangingPunct="1">
        <a:lnSpc>
          <a:spcPct val="90000"/>
        </a:lnSpc>
        <a:spcBef>
          <a:spcPct val="2210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63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4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0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323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56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178" indent="-252123" algn="l" defTabSz="1007855" rtl="0" eaLnBrk="1" latinLnBrk="0" hangingPunct="1">
        <a:lnSpc>
          <a:spcPct val="90000"/>
        </a:lnSpc>
        <a:spcBef>
          <a:spcPts val="549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099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345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5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20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4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690" algn="l" defTabSz="100785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9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/>
          <a:srcRect l="52556" t="10937"/>
          <a:stretch>
            <a:fillRect/>
          </a:stretch>
        </p:blipFill>
        <p:spPr>
          <a:xfrm>
            <a:off x="12803026" y="1"/>
            <a:ext cx="11653095" cy="13762311"/>
          </a:xfrm>
          <a:prstGeom prst="rect">
            <a:avLst/>
          </a:prstGeom>
        </p:spPr>
      </p:pic>
      <p:pic>
        <p:nvPicPr>
          <p:cNvPr id="8" name="图像" descr="图像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118720" y="1068070"/>
            <a:ext cx="3810062" cy="619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/>
          <a:srcRect r="47772"/>
          <a:stretch>
            <a:fillRect/>
          </a:stretch>
        </p:blipFill>
        <p:spPr>
          <a:xfrm>
            <a:off x="2" y="1"/>
            <a:ext cx="12925624" cy="138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9.xml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0.xml"/><Relationship Id="rId4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1.xml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2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3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4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5.xml"/><Relationship Id="rId4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6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7.xml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9.xml"/><Relationship Id="rId6" Type="http://schemas.openxmlformats.org/officeDocument/2006/relationships/image" Target="../media/image38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0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1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2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3.xml"/><Relationship Id="rId5" Type="http://schemas.openxmlformats.org/officeDocument/2006/relationships/image" Target="../media/image38.jpeg"/><Relationship Id="rId4" Type="http://schemas.openxmlformats.org/officeDocument/2006/relationships/image" Target="../media/image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4.xml"/><Relationship Id="rId4" Type="http://schemas.openxmlformats.org/officeDocument/2006/relationships/image" Target="../media/image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5.xml"/><Relationship Id="rId4" Type="http://schemas.openxmlformats.org/officeDocument/2006/relationships/image" Target="../media/image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6.xml"/><Relationship Id="rId4" Type="http://schemas.openxmlformats.org/officeDocument/2006/relationships/image" Target="../media/image2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8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1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0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1.xml"/><Relationship Id="rId4" Type="http://schemas.openxmlformats.org/officeDocument/2006/relationships/image" Target="../media/image2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2.xml"/><Relationship Id="rId4" Type="http://schemas.openxmlformats.org/officeDocument/2006/relationships/image" Target="../media/image2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3.xml"/><Relationship Id="rId4" Type="http://schemas.openxmlformats.org/officeDocument/2006/relationships/image" Target="../media/image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4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5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6.xml"/><Relationship Id="rId4" Type="http://schemas.openxmlformats.org/officeDocument/2006/relationships/image" Target="../media/image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7.xml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9.xml"/><Relationship Id="rId4" Type="http://schemas.openxmlformats.org/officeDocument/2006/relationships/image" Target="../media/image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0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2.xml"/><Relationship Id="rId4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3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4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5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6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3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0.xml"/><Relationship Id="rId5" Type="http://schemas.openxmlformats.org/officeDocument/2006/relationships/image" Target="../media/image26.jpe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3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4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6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0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1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3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4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5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7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9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0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3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4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5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6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7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9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0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1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3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4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5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6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9.xml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0.xml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1.xml"/><Relationship Id="rId4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3.x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5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6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7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8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9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0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3.xml"/><Relationship Id="rId5" Type="http://schemas.openxmlformats.org/officeDocument/2006/relationships/image" Target="../media/image31.jpeg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5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6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7.xml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8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0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2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3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4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5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6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7.xml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/>
          <p:cNvGrpSpPr/>
          <p:nvPr/>
        </p:nvGrpSpPr>
        <p:grpSpPr>
          <a:xfrm>
            <a:off x="0" y="0"/>
            <a:ext cx="24612600" cy="13716000"/>
            <a:chOff x="0" y="0"/>
            <a:chExt cx="24384000" cy="13772339"/>
          </a:xfrm>
        </p:grpSpPr>
        <p:pic>
          <p:nvPicPr>
            <p:cNvPr id="62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5" name="需替换标题"/>
          <p:cNvSpPr txBox="1">
            <a:spLocks noGrp="1"/>
          </p:cNvSpPr>
          <p:nvPr>
            <p:ph type="title"/>
          </p:nvPr>
        </p:nvSpPr>
        <p:spPr>
          <a:xfrm>
            <a:off x="-52503" y="4300747"/>
            <a:ext cx="24221580" cy="27998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章 搜索</a:t>
            </a:r>
            <a:endParaRPr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grpSp>
        <p:nvGrpSpPr>
          <p:cNvPr id="68" name="成组"/>
          <p:cNvGrpSpPr/>
          <p:nvPr/>
        </p:nvGrpSpPr>
        <p:grpSpPr>
          <a:xfrm>
            <a:off x="445926" y="216430"/>
            <a:ext cx="4425855" cy="1283023"/>
            <a:chOff x="0" y="0"/>
            <a:chExt cx="4014620" cy="1163809"/>
          </a:xfrm>
        </p:grpSpPr>
        <p:pic>
          <p:nvPicPr>
            <p:cNvPr id="66" name="lanqiao-header-logo.9b2adbf.png" descr="lanqiao-header-logo.9b2adbf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3741" y="0"/>
              <a:ext cx="3767206" cy="6121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" name="连接高校和企业·助力职业教育升级"/>
            <p:cNvSpPr txBox="1"/>
            <p:nvPr/>
          </p:nvSpPr>
          <p:spPr>
            <a:xfrm>
              <a:off x="0" y="739998"/>
              <a:ext cx="4014621" cy="423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6003" tIns="56003" rIns="56003" bIns="56003" numCol="1" anchor="ctr">
              <a:noAutofit/>
            </a:bodyPr>
            <a:lstStyle/>
            <a:p>
              <a:pPr defTabSz="863694">
                <a:defRPr sz="1800">
                  <a:solidFill>
                    <a:srgbClr val="FFFFFF"/>
                  </a:solidFill>
                  <a:latin typeface="Noto Sans SC Light"/>
                  <a:ea typeface="Noto Sans SC Light"/>
                  <a:cs typeface="Noto Sans SC Light"/>
                  <a:sym typeface="Noto Sans SC Light"/>
                </a:defRPr>
              </a:pPr>
              <a:r>
                <a:rPr sz="2205"/>
                <a:t>连接高校和企业·助力职业教育升级</a:t>
              </a:r>
            </a:p>
          </p:txBody>
        </p:sp>
      </p:grpSp>
      <p:sp>
        <p:nvSpPr>
          <p:cNvPr id="2" name="需替换标题"/>
          <p:cNvSpPr txBox="1">
            <a:spLocks noGrp="1"/>
          </p:cNvSpPr>
          <p:nvPr/>
        </p:nvSpPr>
        <p:spPr>
          <a:xfrm>
            <a:off x="-239995" y="7160920"/>
            <a:ext cx="24221580" cy="4240412"/>
          </a:xfrm>
          <a:prstGeom prst="rect">
            <a:avLst/>
          </a:prstGeom>
          <a:ln w="12700">
            <a:miter lim="400000"/>
          </a:ln>
        </p:spPr>
        <p:txBody>
          <a:bodyPr lIns="56003" tIns="56003" rIns="56003" bIns="56003" anchor="ctr">
            <a:noAutofit/>
          </a:bodyPr>
          <a:lstStyle>
            <a:lvl1pPr algn="ctr">
              <a:defRPr sz="10000" b="1" spc="-20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lvl1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罗勇军 </a:t>
            </a: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QQ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15512356         </a:t>
            </a:r>
            <a:r>
              <a:rPr lang="zh-CN" altLang="en-US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微信：</a:t>
            </a:r>
            <a:r>
              <a:rPr lang="en-US" altLang="zh-CN" sz="48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13916333036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sz="48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本书有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C++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、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两个版本课件，这是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Python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版</a:t>
            </a:r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endParaRPr lang="en-US" altLang="zh-CN" sz="4000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  <a:p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蓝桥云课  </a:t>
            </a:r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https://www.lanqiao.cn/courses/13228</a:t>
            </a:r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sym typeface="+mn-lt"/>
              </a:rPr>
              <a:t> </a:t>
            </a:r>
            <a:endParaRPr lang="zh-CN" altLang="en-US" sz="3600" u="sng" dirty="0">
              <a:solidFill>
                <a:srgbClr val="FFFFFF"/>
              </a:solidFill>
              <a:latin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1355" y="3986508"/>
            <a:ext cx="4900931" cy="6348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835" y="-85363"/>
            <a:ext cx="11596401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DFS访问示例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8621" y="3660193"/>
            <a:ext cx="1211008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设先访问左节点，后访问右节点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模拟老鼠走迷宫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访问顺序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：{E B A D C G F I H}。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img-blog.csdnimg.cn/20200302120105623.jpg?x-oss-process=image/watermark,type_ZmFuZ3poZW5naGVpdGk,shadow_10,text_aHR0cHM6Ly9ibG9nLmNzZG4ubmV0L3dlaXhpbl80MzkxNDU5Mw==,size_16,color_FFFFFF,t_70"/>
          <p:cNvPicPr>
            <a:picLocks noChangeAspect="1" noChangeArrowheads="1"/>
          </p:cNvPicPr>
          <p:nvPr/>
        </p:nvPicPr>
        <p:blipFill>
          <a:blip r:embed="rId6">
            <a:lum bright="-78000"/>
          </a:blip>
          <a:srcRect/>
          <a:stretch>
            <a:fillRect/>
          </a:stretch>
        </p:blipFill>
        <p:spPr bwMode="auto">
          <a:xfrm>
            <a:off x="13777595" y="4159250"/>
            <a:ext cx="9567545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645412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037669" y="-1679642"/>
            <a:ext cx="14727679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7887144" y="168737"/>
            <a:ext cx="15516371" cy="13388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(q: list,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news: tuple, vis):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news[1]                   # 0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的位置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status = news[0]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+ 9) % 9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#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将字符串转为列表比较好处理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 = list(status)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"".join(t)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not in vis: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# 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news[2] + 1))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[("012345678", 0, 0)]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set()</a:t>
            </a:r>
          </a:p>
          <a:p>
            <a:pPr algn="l"/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("012345678")  # 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判重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q: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news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news[0] == "087654321":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到达了目标状态，输出最少步数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print(news[2])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break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-2, news, vis)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扩展下一层的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种情况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2, news, vis)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5" y="1494299"/>
            <a:ext cx="214573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set()</a:t>
            </a:r>
            <a:r>
              <a:rPr lang="zh-CN" altLang="en-US" sz="6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去重</a:t>
            </a:r>
            <a:endParaRPr lang="en-US" altLang="zh-CN" sz="6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list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实现队列</a:t>
            </a:r>
            <a:endParaRPr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2558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289351" y="-1498003"/>
            <a:ext cx="12224314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7828778" y="1525706"/>
            <a:ext cx="15516371" cy="100642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collections import * 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deque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news: tuple, vis: set):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news[1];  status = news[0];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(pos+dir+9)%9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 = list(status)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"".join(t)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not in vis: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news[2] + 1))  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deque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(("012345678", 0, 0))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set()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("012345678")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q: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news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q.popleft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news[0] == "087654321":      print(news[2]); break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-2, news, vis);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1, news, vis);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2, news, vis)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5" y="1494299"/>
            <a:ext cx="7448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set()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去重</a:t>
            </a: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6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r>
              <a:rPr lang="zh-CN" altLang="en-US" sz="6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实现队列</a:t>
            </a:r>
            <a:endParaRPr lang="en-US" altLang="zh-CN" sz="6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速度快：</a:t>
            </a: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1.4s</a:t>
            </a:r>
            <a:endParaRPr lang="zh-CN" alt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55630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5.5 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6477" y="4036033"/>
            <a:ext cx="1905549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应用场景：有确定的起点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和终点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；把从起点到终点的单向搜索，变换为分别从起点出发和从终点出发的“相遇”问题。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操作：从起点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（正向搜索）和终点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（逆向搜索）同时开始搜索，当两个搜索产生相同的一个子状态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时就结束，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是相遇点。得到的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s-v-t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是一条最佳路径。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队列：一般用两个队列分别处理正向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和逆向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3272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双向广搜的复杂度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6477" y="4036033"/>
            <a:ext cx="19055492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当下一层扩展的状态很多时，双向广搜能大大优化，减少大量搜索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262" y="6853846"/>
            <a:ext cx="16950751" cy="4897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5005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22728" y="2723492"/>
            <a:ext cx="8519577" cy="199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：正向搜索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：逆向搜索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68" y="6754394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18059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1494299"/>
            <a:ext cx="8519577" cy="605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由于起点和终点的串不同，正向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和逆向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扩展的下一层数量也不同，也就是进入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个队列的串的数量不同，先处理较小的队列，可以加快搜索速度。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70" y="8573466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9569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2948345"/>
            <a:ext cx="1007600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统计运行了多少次：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54568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前面用普通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1451452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双向广搜的计算量只有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4%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5663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24511" y="707200"/>
            <a:ext cx="14043474" cy="126745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128403" y="771842"/>
            <a:ext cx="12054558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extend(q, m1, m2):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meet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 =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(s)):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if 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]=='0': break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range(4):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+=1      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news = list(s)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比较方便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j==0: news[(i-2+9)%9],news[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j==1: news[(i-1+9)%9],news[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news[(i-1+9)%9]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j==2: news[(i+1+9)%9],news[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news[(i+1+9)%9]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j==3: news[(i+2+9)%9],news[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news[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news[(i+2+9)%9]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a = "".join(news)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重新转成字符串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 in m2: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print(m1[s] + 1 + m2[a])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print(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打印计算次数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True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return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a not in m1: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m1[a] = m1[s]+1 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向字典中添加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meet = False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 = Queue();        q2 = Queue()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q1.put("012345678"); q2.put("087654321")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mp1={'012345678':0}; mp2={'087654321':0}     #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定义字典，用于判重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q1.empty() and not q2.empty():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q1.qsize() &lt;= q2.qsize(): extend(q1,mp1,mp2)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                    extend(q2,mp2,mp1)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meet==True: break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4" y="1494299"/>
            <a:ext cx="1007600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为什么能优化这么多？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40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普通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中，如果不判重，到第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层扩展了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种状态。在双向广搜中，假设在第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层相遇，正向搜索和逆向搜索在第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层扩展的状态数量都是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，得到了极大优化。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16839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5.6 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：剪枝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剪枝：把不会产生答案的，或不必要的枝条“剪掉”。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剪枝的关键：剪什么枝、在哪里减。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剪枝是搜索常用的优化手段，常常能把指数级的复杂度，优化到近似多项式的复杂度。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9325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：剪枝的技术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207220" cy="930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可行性剪枝：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对当前状态进行检查，如果当前条件不合法就不再继续，直接返回。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搜索顺序剪枝：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搜索树有多个层次和分支，不同的搜索顺序会产生不同的搜索树形态。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最优性剪枝：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在最优化问题的搜索过程中，如果当前花费的代价已超过前面搜索到的最优解，那么本次搜索已经没有继续进行下去的意义，停止对当前分支的搜索。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排除等效冗余：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搜索的不同分支，最后的结果是一样的，那么只搜一个分支就够了。</a:t>
            </a:r>
          </a:p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记忆化搜索：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在递归的过程中，有许多分支被反复计算，会大大降低算法的执行效率。将已经计算出来的结果保存起来，以后需要用到的时候直接取出结果，避免重复运算，从而提高了算法的效率。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4174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972593" y="-85363"/>
            <a:ext cx="8386643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DFS的常见操作和代码实现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950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DFS的代码比BFS更简短。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DFS的主要操作：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时间戳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DFS序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树深度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子树节点数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中序输出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先序输出</a:t>
            </a:r>
          </a:p>
          <a:p>
            <a:pPr algn="l">
              <a:lnSpc>
                <a:spcPct val="170000"/>
              </a:lnSpc>
            </a:pPr>
            <a:r>
              <a:rPr sz="400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后序输出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747" y="3809999"/>
            <a:ext cx="7230628" cy="722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3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剪格子  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211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79" y="2844800"/>
            <a:ext cx="2287487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如下图所示，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3×3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的格子中填写了一些整数。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沿着图中的红色线剪开，得到两个部分，每个部分的数字和都是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。请你编程判定：对给定的 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m×n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的格子中的整数，是否可以分割为两个部分，使得这两个区域的数字和相等。如果存在多种解答，请输出包含左上角格子的那个区域包含的格子的最小数目。无法分割输出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，表示表格的宽度和高度。后面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个正整数。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在所有解中，包含左上角的分割区可能包含的最小的格子数目。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277" y="3244343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27530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一道极典型的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033487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：先求所有格子的和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找一个联通区域，看这个区域的和是否为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sum/2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：如果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到的部分区域的和已经超过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sum/2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，就不用继续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这种格子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搜索题，是蓝桥杯的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常见考题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12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0    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1000000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77" y="1192791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2209" y="5980837"/>
            <a:ext cx="71293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，表示表格的宽度和高度。后面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行，每行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个正整数。</a:t>
            </a:r>
          </a:p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在所有解中，包含左上角的分割区可能包含的最小的格子数目。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304113"/>
      </p:ext>
    </p:extLst>
  </p:cSld>
  <p:clrMapOvr>
    <a:masterClrMapping/>
  </p:clrMapOvr>
  <p:transition spd="slow" advClick="0" advTm="1000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&gt;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0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02" y="7393566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4191000" y="1905000"/>
            <a:ext cx="1857375" cy="1381125"/>
          </a:xfrm>
          <a:prstGeom prst="wedgeRectCallout">
            <a:avLst>
              <a:gd name="adj1" fmla="val 243674"/>
              <a:gd name="adj2" fmla="val -6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剪枝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581272"/>
      </p:ext>
    </p:extLst>
  </p:cSld>
  <p:clrMapOvr>
    <a:masterClrMapping/>
  </p:clrMapOvr>
  <p:transition spd="slow" advClick="0" advTm="1000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0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ECUST\AppData\Local\Temp\ksohtml639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02" y="7393566"/>
            <a:ext cx="3806753" cy="33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4191000" y="2686050"/>
            <a:ext cx="1857375" cy="1657350"/>
          </a:xfrm>
          <a:prstGeom prst="wedgeRectCallout">
            <a:avLst>
              <a:gd name="adj1" fmla="val 243674"/>
              <a:gd name="adj2" fmla="val -6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终止条件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951504"/>
      </p:ext>
    </p:extLst>
  </p:cSld>
  <p:clrMapOvr>
    <a:masterClrMapping/>
  </p:clrMapOvr>
  <p:transition spd="slow" advClick="0" advTm="1000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 = 0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3581400" y="4333875"/>
            <a:ext cx="2466975" cy="1381125"/>
          </a:xfrm>
          <a:prstGeom prst="wedgeRectCallout">
            <a:avLst>
              <a:gd name="adj1" fmla="val 197342"/>
              <a:gd name="adj2" fmla="val -63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保存现场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3571875" y="6686550"/>
            <a:ext cx="2466975" cy="1381125"/>
          </a:xfrm>
          <a:prstGeom prst="wedgeRectCallout">
            <a:avLst>
              <a:gd name="adj1" fmla="val 195798"/>
              <a:gd name="adj2" fmla="val 61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恢复现场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923124"/>
      </p:ext>
    </p:extLst>
  </p:cSld>
  <p:clrMapOvr>
    <a:masterClrMapping/>
  </p:clrMapOvr>
  <p:transition spd="slow" advClick="0" advTm="1000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662235" y="-1637322"/>
            <a:ext cx="14882730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867629" y="0"/>
            <a:ext cx="15516371" cy="1425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c,s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2*s &gt;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return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2*s ==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&gt;c and vis[0][0] == 1: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c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0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m, n = 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[list(map(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input().split())) for _ in range(n)]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[[0]*m for _ in range(n)]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a:  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sum_num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sum(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100000</a:t>
            </a:r>
          </a:p>
          <a:p>
            <a:pPr algn="l"/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(0, 0, 0, 0)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3448120" y="5743902"/>
            <a:ext cx="2466975" cy="1381125"/>
          </a:xfrm>
          <a:prstGeom prst="wedgeRectCallout">
            <a:avLst>
              <a:gd name="adj1" fmla="val 197728"/>
              <a:gd name="adj2" fmla="val -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遍历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344249"/>
      </p:ext>
    </p:extLst>
  </p:cSld>
  <p:clrMapOvr>
    <a:masterClrMapping/>
  </p:clrMapOvr>
  <p:transition spd="slow" advClick="0" advTm="1000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12499" y="-1924050"/>
            <a:ext cx="10020302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8048479" y="2390775"/>
            <a:ext cx="15516371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往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个方向走</a:t>
            </a:r>
          </a:p>
          <a:p>
            <a:pPr algn="l"/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[x][y])</a:t>
            </a:r>
          </a:p>
          <a:p>
            <a:pPr algn="l"/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[(1, 0), (-1, 0), (0, -1), (0, 1)]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u in range(4):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[u][0],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y+dir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[u][1]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&gt;= 0 and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n-1 and ty &gt;= 0 and ty &lt;= m-1: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ty, c+1,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s+a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3314770" y="7582227"/>
            <a:ext cx="2466975" cy="1381125"/>
          </a:xfrm>
          <a:prstGeom prst="wedgeRectCallout">
            <a:avLst>
              <a:gd name="adj1" fmla="val 172631"/>
              <a:gd name="adj2" fmla="val -28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两种写法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985957"/>
      </p:ext>
    </p:extLst>
  </p:cSld>
  <p:clrMapOvr>
    <a:masterClrMapping/>
  </p:clrMapOvr>
  <p:transition spd="slow" advClick="0" advTm="1000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路径之谜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89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1928924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小明冒充骑士进入了一个城堡。城堡里边方形石头铺成的地面。假设城堡地面是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个方格。按习俗，骑士要从西北角走到东南角。可以横向或纵向移动，但不能斜着走，也不能跳跃。每走到一个新方格，就要向正北方和正西方各射一箭。（城堡的西墙和北墙内各有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个靶子）同一个方格只允许经过一次。但不必走完所有的方格。如果只给出靶子上箭的数目，你能推断出骑士的行走路线吗？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本题的要求就是已知箭靶数字，求骑士的行走路径（测试数据保证路径唯一）</a:t>
            </a:r>
          </a:p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N(0&lt;N&lt;20)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，表示地面有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N×N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个方格；第二行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个整数，空格分开，表示北边的箭靶上的数字（自西向东）；第三行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个整数，空格分开，表示西边的箭靶上的数字（自北向南）。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一行若干个整数，表示骑士路径。为了方便表示，我们约定每个小格子用一个数字代表，从西北角（左上角）开始编号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 0, 1, 2, 3....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6680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026" name="Picture 2" descr="https://doc.shiyanlou.com/courses/uid1580206-20210202-161224893556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248" y="3296471"/>
            <a:ext cx="10748851" cy="93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4043816"/>
            <a:ext cx="7562850" cy="6905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0575" y="5678673"/>
            <a:ext cx="5555312" cy="5381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2218793"/>
      </p:ext>
    </p:extLst>
  </p:cSld>
  <p:clrMapOvr>
    <a:masterClrMapping/>
  </p:clrMapOvr>
  <p:transition spd="slow" advClick="0" advTm="1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5.1.1  DFS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基础：递归和记忆化搜索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145" y="3228340"/>
            <a:ext cx="2308415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形式上，递归函数是“自己调用自己”，是一个不断“重复”的过程。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递归的思想，是把大问题逐步缩小，直到变成最小的同类问题的过程，而最后的小问题的解是已知的，一般是给定的初始条件。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到达最小问题后，再“回溯”，把小问题的解逐个带回给更大的问题，最终最大问题也得到了解决。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递归有两个过程：递归前进、递归返回（回溯）。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在递归的过程中，由于大问题和小问题的解决方法完全一样，那么大问题的代码和小问题的代码可以写成一样。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一个递归函数，直接调用自己，实现了程序的复用。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971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094039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题目要求输出一条路径，用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很合适，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搜索过程中，自然生成一条路径。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每走到一个格子，对应的靶子上箭多一支，靶子上的箭等于给定的数字后，就不用再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下去了。（或者做减法，靶子的数字减到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记录路径的技巧。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根据题目的要求，用栈来跟踪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的过程，记录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走过的路径，是最方便的。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到某个格子时，把这个格子放到栈里，表示路径增加了这个格子。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回溯的时候，退出了这个格子，表示路径上不再包括这个格子，需要从栈中弹走这个格子。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37562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20437" y="1128716"/>
            <a:ext cx="6981826" cy="1146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77425" y="3448050"/>
            <a:ext cx="10887075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[[0]*n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 = []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用栈记录路径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list(map(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list(map(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vis[0][0]=1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a[0] -= 1;  b[0] -= 1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从左上角出发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(0,0)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20764500" y="6432881"/>
            <a:ext cx="3429000" cy="1381125"/>
          </a:xfrm>
          <a:prstGeom prst="wedgeRectCallout">
            <a:avLst>
              <a:gd name="adj1" fmla="val -112263"/>
              <a:gd name="adj2" fmla="val -4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输入北边和西边的靶子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37" y="2762249"/>
            <a:ext cx="6034088" cy="6762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9979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a[x]&lt;0 or b[y]&lt;0: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x==n-1 and y==n-1: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break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d in [(1,0),(-1,0),(0,1),(0,-1)]: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[0]; ty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0 &lt;=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 and 0 &lt;= ty &lt; n and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933520" y="4457700"/>
            <a:ext cx="2466975" cy="2362527"/>
          </a:xfrm>
          <a:prstGeom prst="wedgeRectCallout">
            <a:avLst>
              <a:gd name="adj1" fmla="val 237496"/>
              <a:gd name="adj2" fmla="val -137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剪枝：数字减到</a:t>
            </a:r>
            <a:r>
              <a:rPr lang="en-US" altLang="zh-CN" sz="4400" dirty="0">
                <a:solidFill>
                  <a:srgbClr val="FF0000"/>
                </a:solidFill>
              </a:rPr>
              <a:t>0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78555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a[x]&lt;0 or b[y]&lt;0: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x==n-1 and y==n-1: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d in [(1,0),(-1,0),(0,1),(0,-1)]: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[0]; ty 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0 &lt;=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 n and 0 &lt;= ty &lt; n and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933520" y="4457700"/>
            <a:ext cx="3105080" cy="2362527"/>
          </a:xfrm>
          <a:prstGeom prst="wedgeRectCallout">
            <a:avLst>
              <a:gd name="adj1" fmla="val 181973"/>
              <a:gd name="adj2" fmla="val -107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终止条件：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到达终点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6090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a[x]&lt;0 or b[y]&lt;0: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x==n-1 and y==n-1: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break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[(1,0),(-1,0),(0,1),(0,-1)]: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0&lt;=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and 0&lt;=ty&lt; n and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723970" y="6334125"/>
            <a:ext cx="2466975" cy="2362527"/>
          </a:xfrm>
          <a:prstGeom prst="wedgeRectCallout">
            <a:avLst>
              <a:gd name="adj1" fmla="val 242515"/>
              <a:gd name="adj2" fmla="val -32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遍历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9913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982073" y="-1838323"/>
            <a:ext cx="12392027" cy="173831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258050" y="1362075"/>
            <a:ext cx="17125950" cy="11172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a[x]&lt;0 or b[y]&lt;0: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x==n-1 and y==n-1: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ok=1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a[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 or b[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]!=0: ok=0; break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ok==1: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(path)): print(path[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 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[(1,0),(-1,0),(0,1),(0,-1)]: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ty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0&lt;=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 and 0&lt;=ty&lt; n and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path.append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*n + ty)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进栈，记录路径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-= 1; b[ty] -=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path.pop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();     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出栈，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+= 1;  b[ty]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][ty]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3238570" y="8953500"/>
            <a:ext cx="2466975" cy="2362527"/>
          </a:xfrm>
          <a:prstGeom prst="wedgeRectCallout">
            <a:avLst>
              <a:gd name="adj1" fmla="val 242515"/>
              <a:gd name="adj2" fmla="val -32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记录路径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5" y="1657350"/>
            <a:ext cx="4614956" cy="5172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801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四阶幻方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2015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年第六届决赛，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689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49650"/>
            <a:ext cx="157338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题目描述：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 16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的数字填入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4×4 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的方格中，使得行、列以及两个对角线的和都相等，满足这样的特征时称为：四阶幻方。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四阶幻方可能有很多方案。如果固定左上角为 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，请计算一共有多少种方案。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549" y="3910238"/>
            <a:ext cx="5838825" cy="8436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4326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35634"/>
            <a:ext cx="221781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除了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2~16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15! = 1.3×10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种排列，无法把所有排列都试一遍。</a:t>
            </a: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每种排列，只要前面一些数字不适合，就不用再计算下去了。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需要自写排列。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27962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60601" y="1292680"/>
            <a:ext cx="10563230" cy="12645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22743" y="3238500"/>
            <a:ext cx="10932432" cy="91101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(n):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4  and  m[0] + m[1]  + m[2]  + m[3] 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7  and  m[0] + m[4]  + m[5]  + m[6] 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10 and  m[1] + m[7]  + m[8]  + m[9] 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11 and  m[3] + m[6]  + m[8]  + m[10]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12 and  m[4] + m[7]  + m[10] + m[11]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14 and  m[5] + m[8]  + m[12] + m[13]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15 and  m[2] + m[10] + m[12] + m[14] != 34: 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16 and (m[6] + m[9]  + m[14] + m[15] != 34   \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m[3] + m[11] + m[13] + m[15] != 34   \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m[0] + m[7]  + m[12] + m[15] != 34):return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== 16: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range(2, 17):             #2~16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vis[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0:           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m[n]=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m=[0]* 17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m[0]=1                #1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被固定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 * 17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 = 1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7547885" y="9243786"/>
            <a:ext cx="2162170" cy="2091872"/>
          </a:xfrm>
          <a:prstGeom prst="wedgeRectCallout">
            <a:avLst>
              <a:gd name="adj1" fmla="val 119990"/>
              <a:gd name="adj2" fmla="val -55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用一维数组表示幻方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66" y="2931884"/>
            <a:ext cx="4918737" cy="7106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1205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67737" y="-747713"/>
            <a:ext cx="11963399" cy="168306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3275" y="2600325"/>
            <a:ext cx="15640049" cy="12741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 &gt;= 4  and  m[0] + m[1]  + m[2]  + m[3] 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7  and  m[0] + m[4]  + m[5]  + m[6] 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10 and  m[1] + m[7]  + m[8]  + m[9] 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11 and  m[3] + m[6]  + m[8]  + m[10]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12 and  m[4] + m[7]  + m[10] + m[11]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14 and  m[5] + m[8]  + m[12] + m[13]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15 and  m[2] + m[10] + m[12] + m[14] != 34: return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16 and (m[6] + m[9]  + m[14] + m[15] != 34   \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m[3] + m[11] + m[13] + m[15] != 34   \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m[0] + m[7]  + m[12] + m[15] != 34):return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== 16: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range(2, 17):             #2~16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0:     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m[n]=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m=[0]*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m[0]=1                #1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被固定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 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 = 1</a:t>
            </a: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517618" y="4439557"/>
            <a:ext cx="2084046" cy="1453243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剪枝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4292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234861" y="1758951"/>
            <a:ext cx="6415090" cy="1066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斐波那契数列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97985" y="5046980"/>
            <a:ext cx="7668216" cy="182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递推式：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f(n) = f(n-1) + f(n-2)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打印第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个数：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65272" y="4243250"/>
            <a:ext cx="9244058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fib=[0]*25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fib[1]=1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fib[2]=1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range(3,21):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fib[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]=fib[i-1]+fib[i-2]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print(fib[20])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1398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567737" y="-747713"/>
            <a:ext cx="11963399" cy="168306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7153275" y="2600325"/>
            <a:ext cx="15640049" cy="12741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4  and  m[0] + m[1]  + m[2]  + m[3] 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7  and  m[0] + m[4]  + m[5]  + m[6] 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10 and  m[1] + m[7]  + m[8]  + m[9] 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11 and  m[3] + m[6]  + m[8]  + m[10]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12 and  m[4] + m[7]  + m[10] + m[11]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14 and  m[5] + m[8]  + m[12] + m[13]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15 and  m[2] + m[10] + m[12] + m[14] != 34: return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 &gt;= 16 and (m[6] + m[9]  + m[14] + m[15] != 34   \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m[3] + m[11] + m[13] + m[15] != 34   \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or m[0] + m[7]  + m[12] + m[15] != 34):return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 == 16: </a:t>
            </a:r>
            <a:r>
              <a:rPr lang="en-US" altLang="zh-CN" sz="3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range(2, 17):             #2~16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的全排列</a:t>
            </a:r>
          </a:p>
          <a:p>
            <a:pPr algn="l"/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0:            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m[n]=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(n + 1)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m=[0]*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m[0]=1                #1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被固定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 * 17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 = 1</a:t>
            </a:r>
          </a:p>
          <a:p>
            <a:pPr algn="l"/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2656115" y="10100129"/>
            <a:ext cx="2553664" cy="1453243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自写排列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21823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分考场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年第八届决赛，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109 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748030" y="3292475"/>
            <a:ext cx="17282795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个人参加考试。为了公平，要求任何两个认识的人不能分在同一个考场。求最少需要分几个考场才能满足条件。</a:t>
            </a: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输入格式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第一行，一个整数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n(1&lt;n&lt;100)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，表示参加考试的人数。第二行，一个整数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，表示接下来有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行数据。以下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行每行的格式为：两个整数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，用空格分开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(1≤a, 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b≤n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个人与第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个人认识（编号从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开始）。 </a:t>
            </a:r>
          </a:p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输出格式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一行一个整数，表示最少分几个考场。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9890" y="2685633"/>
            <a:ext cx="3447824" cy="10620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9574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思路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221781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个考场开始，逐个加入考生。每新加进来一个人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，都与已经开设的考场里面的人进行对比，如果认识，就换个考场。直到找到一个考场，考场里面所有的人都不认识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就可以坐在这里。如果所有已经开设的考场都有熟人，就开一个新考场给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坐。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这个模拟的结果是得到了一个可行的考场安排，但这个安排的考场数量不一定是最少的。</a:t>
            </a: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题目求最少考场数量，需要把所有可能的考场安排都暴力地试一遍，找到最少的那个考场安排。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4534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4474818"/>
            <a:ext cx="22178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搜索所有可能的情况，得到最少考场。暴力搜索所有的考场安排，计算量很大，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剪枝：用剪枝来减少搜索。在搜索一种新的可能的考场安排时，如果需要的考场数量已经超过了原来某个可行的考场安排，就停止。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099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53775" y="-1085849"/>
            <a:ext cx="7791448" cy="141541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07047" y="2781300"/>
            <a:ext cx="13062404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110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= [[0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range(n+1)]for j in range(n+1)]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[[0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range(n+1)]for j in range(n+1)]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range(m) 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int,input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().split())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a[u][v] = a[v][u] = 1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(1,0)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21907499" y="6613538"/>
            <a:ext cx="2390775" cy="1381125"/>
          </a:xfrm>
          <a:prstGeom prst="wedgeRectCallout">
            <a:avLst>
              <a:gd name="adj1" fmla="val -155389"/>
              <a:gd name="adj2" fmla="val -43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162" y="1604963"/>
            <a:ext cx="2847975" cy="877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1045383"/>
      </p:ext>
    </p:extLst>
  </p:cSld>
  <p:clrMapOvr>
    <a:masterClrMapping/>
  </p:clrMapOvr>
  <p:transition spd="slow" advClick="0" advTm="1000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09251" y="-917576"/>
            <a:ext cx="11620500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86875" y="2343150"/>
            <a:ext cx="14201775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x,room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num,p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room &gt;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 &gt; n :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room &lt;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room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range(1,room+1)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k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 p[j][k] and a[x][p[j][k]] == 0:  k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p[j][k]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0         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(x+1,room+1)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2581276" y="3771900"/>
            <a:ext cx="3871570" cy="4067175"/>
          </a:xfrm>
          <a:prstGeom prst="wedgeRectCallout">
            <a:avLst>
              <a:gd name="adj1" fmla="val 145499"/>
              <a:gd name="adj2" fmla="val -41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剪枝：需要的考场数量已经超过了原来某个可行的考场安排，停止。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43169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09251" y="-917576"/>
            <a:ext cx="11620500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86875" y="2343150"/>
            <a:ext cx="14201775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x,room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num,p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room &gt;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 &gt; n :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room &lt;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room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j in range(1,room+1)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k = 0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 p[j][k] and a[x][p[j][k]] == 0:  k += 1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p[j][k] == 0: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0         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x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(x+1,room+1)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4076700" y="4972050"/>
            <a:ext cx="2466975" cy="1741779"/>
          </a:xfrm>
          <a:prstGeom prst="wedgeRectCallout">
            <a:avLst>
              <a:gd name="adj1" fmla="val 198886"/>
              <a:gd name="adj2" fmla="val -39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终止条件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6104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09251" y="-917576"/>
            <a:ext cx="11620500" cy="163322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86875" y="2343150"/>
            <a:ext cx="14201775" cy="9941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x,room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: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num,p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room &gt;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return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 &gt; n :    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room &lt;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room</a:t>
            </a:r>
          </a:p>
          <a:p>
            <a:pPr algn="l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range(1,room+1) 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k =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while p[j][k] and a[x][p[j][k]] == 0:  k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p[j][k] == 0: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x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p[j][k] = 0  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x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(x+1,room+1)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p[room+1][0] = 0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3886200" y="6132477"/>
            <a:ext cx="2466975" cy="2362527"/>
          </a:xfrm>
          <a:prstGeom prst="wedgeRectCallout">
            <a:avLst>
              <a:gd name="adj1" fmla="val 198886"/>
              <a:gd name="adj2" fmla="val -39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遍历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8248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习题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864" y="3410857"/>
            <a:ext cx="22178190" cy="770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青蛙跳杯子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，发现环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，合根植物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，填字母游戏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，机器人塔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四平方和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，取球博弈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，卡片换位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、生命之树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，穿越雷区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长草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、小朋友崇拜圈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182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，剪格子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211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，版本分支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223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，迷宫与陷阱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229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调手表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230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，分考场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237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，最长子序列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244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，九宫重排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，网络寻路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危险系数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，约数倍数选卡片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265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，字母阵列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621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，魔方状态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643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，算式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649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凑平方数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653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，方格填数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664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，完美正方形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685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，五星填数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687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，生成回文数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691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走迷宫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1216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皇后问题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1508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，最少操作数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1509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0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成组"/>
          <p:cNvGrpSpPr/>
          <p:nvPr/>
        </p:nvGrpSpPr>
        <p:grpSpPr>
          <a:xfrm>
            <a:off x="2" y="1"/>
            <a:ext cx="24384001" cy="13772340"/>
            <a:chOff x="0" y="0"/>
            <a:chExt cx="24384000" cy="13772339"/>
          </a:xfrm>
        </p:grpSpPr>
        <p:pic>
          <p:nvPicPr>
            <p:cNvPr id="94" name="组合 11" descr="组合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384001" cy="137722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5" name="图像" descr="图像"/>
            <p:cNvPicPr>
              <a:picLocks noChangeAspect="1"/>
            </p:cNvPicPr>
            <p:nvPr/>
          </p:nvPicPr>
          <p:blipFill>
            <a:blip r:embed="rId3"/>
            <a:srcRect r="5724" b="18434"/>
            <a:stretch>
              <a:fillRect/>
            </a:stretch>
          </p:blipFill>
          <p:spPr>
            <a:xfrm>
              <a:off x="14604206" y="7883387"/>
              <a:ext cx="9779632" cy="58889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8908843" y="3651195"/>
            <a:ext cx="6566316" cy="456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0070C0"/>
              </a:buClr>
              <a:buSzPct val="90000"/>
              <a:buNone/>
            </a:pPr>
            <a:r>
              <a:rPr lang="zh-CN" altLang="en-US" sz="13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谢谢！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151" y="2582260"/>
            <a:ext cx="6847326" cy="8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361385" y="-1041874"/>
            <a:ext cx="8352475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斐波那契数列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84445" y="4697730"/>
            <a:ext cx="766821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改用递归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</a:t>
            </a:r>
            <a:endParaRPr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222606" y="3444799"/>
            <a:ext cx="15370627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n==1 or n==2: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1       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fib(n-1)+fib(n-2)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40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1239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641937" y="-501414"/>
            <a:ext cx="8612379" cy="1529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递归过程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040" y="2961640"/>
            <a:ext cx="969137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函数fib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(20)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计算斐波那契数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递归过程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递归前进：fib(20) = fib(19) + fib(18)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递归前进：fib(19) = fib(18) + fib(17)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递归前进：fib(18) = fib(17) + fib(16)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…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递归前进：fib(3) = fib(2) + fib(1)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到达终止条件：fib(2) = 1，fib(1) = 1</a:t>
            </a:r>
          </a:p>
          <a:p>
            <a:pPr algn="l">
              <a:lnSpc>
                <a:spcPct val="11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138410" y="3544750"/>
            <a:ext cx="14711588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            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n==1 or n==2:       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1       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fib(n-1)+fib(n-2)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56576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递归过程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6050" y="3981398"/>
            <a:ext cx="99923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fib(3) = fib(2) + fib(1) =1+1=2</a:t>
            </a: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fib(4) = fib(3) + fib(2) =2+1=3</a:t>
            </a:r>
          </a:p>
          <a:p>
            <a:pPr algn="l">
              <a:lnSpc>
                <a:spcPct val="11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…</a:t>
            </a:r>
          </a:p>
          <a:p>
            <a:pPr algn="l">
              <a:lnSpc>
                <a:spcPct val="11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递归返回（回溯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fib(20)=fib(19)+fib(18)=4181+2584=6765</a:t>
            </a: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471061" y="961550"/>
            <a:ext cx="8612379" cy="123642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10121" y="3564628"/>
            <a:ext cx="1115170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            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n==1 or n==2:        </a:t>
            </a:r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1       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fib(n-1)+fib(n-2)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0854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ldLvl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递归的次数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90" y="2973705"/>
            <a:ext cx="231209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递推和递归两种代码，结果一样，计算量差别巨大：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递推代码：一个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循环，计算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递归代码：计算第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个斐波那契数，共计算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13529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为什么斐波那契的递归代码如此低效？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22428\wp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95" y="7225665"/>
            <a:ext cx="10233660" cy="58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001336"/>
      </p:ext>
    </p:extLst>
  </p:cSld>
  <p:clrMapOvr>
    <a:masterClrMapping/>
  </p:clrMapOvr>
  <p:transition spd="slow" advClick="0" advTm="1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548211" y="559958"/>
            <a:ext cx="8349934" cy="153216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原因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65500" y="3709670"/>
            <a:ext cx="845779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代码低效的原因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return fib (n-1) + fib (n-2)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递归调用了自己2次，倍增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计算fib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(n)时，共执行了O(2</a:t>
            </a:r>
            <a:r>
              <a:rPr sz="4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次递归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不过，很多递归函数只调用自己一次，不会额外增加计算量</a:t>
            </a:r>
            <a:r>
              <a:rPr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944100" y="4569854"/>
            <a:ext cx="14578964" cy="67403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+= 1                              #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统计执行了多少次递归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n==1 or n==2:  return 1  #</a:t>
            </a: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到达终止条件，即最小问题        </a:t>
            </a:r>
          </a:p>
          <a:p>
            <a:pPr algn="l">
              <a:lnSpc>
                <a:spcPct val="12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fib(n-1)+fib(n-2)     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递归调用自己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次，复杂度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O(2</a:t>
            </a:r>
            <a:r>
              <a:rPr lang="en-US" altLang="zh-CN" sz="4000" baseline="30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print(fib(20))   </a:t>
            </a:r>
          </a:p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                             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递归了</a:t>
            </a:r>
            <a:r>
              <a:rPr lang="en-US" altLang="zh-CN" sz="4000" dirty="0" err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=13529</a:t>
            </a:r>
            <a:r>
              <a:rPr lang="zh-CN" altLang="en-US" sz="4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endParaRPr lang="en-US" altLang="zh-CN" sz="40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41827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636788" y="1641892"/>
            <a:ext cx="11672957" cy="12881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385445" y="2844800"/>
            <a:ext cx="1043109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递归的过程中做了重复工作，例如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fib(3)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计算了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次，其实只算</a:t>
            </a:r>
            <a:r>
              <a:rPr lang="en-US" altLang="zh-CN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次就够了。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为避免递归时重复计算，可以在子问题得到解决时，就保存结果，再次需要这个结果时，直接返回保存的结果就行了，不继续递归下去。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这种存储已经解决的子问题结果的技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术称为“记忆化（</a:t>
            </a:r>
            <a:r>
              <a:rPr lang="en-US" altLang="zh-CN" sz="4000" dirty="0" err="1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Memoization</a:t>
            </a: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）”。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记忆化是递归的常用优化技术。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动态规划也常常用递归写代码，记忆化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也是动态规划的关键技术。</a:t>
            </a:r>
            <a:endParaRPr lang="en-US" altLang="zh-CN" sz="40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改进：记忆化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18922" y="3100705"/>
            <a:ext cx="11995178" cy="1024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sys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sys.setrecursionlimit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(30000)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设置递归深度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n==1 or n==2: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data[n]=1;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data[n] != 0: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data[n] = fib(n-1)+fib(n-2)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data=[0]*3005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print(fib(3000))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约等于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4*10</a:t>
            </a:r>
            <a:r>
              <a:rPr lang="en-US" altLang="zh-CN" sz="40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626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递归次数，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=5997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92662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 17"/>
          <p:cNvGrpSpPr/>
          <p:nvPr/>
        </p:nvGrpSpPr>
        <p:grpSpPr>
          <a:xfrm>
            <a:off x="-183621" y="1"/>
            <a:ext cx="7573586" cy="13716002"/>
            <a:chOff x="-82763" y="0"/>
            <a:chExt cx="7573585" cy="13716000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490822" cy="13715999"/>
            </a:xfrm>
            <a:prstGeom prst="rect">
              <a:avLst/>
            </a:prstGeom>
            <a:solidFill>
              <a:srgbClr val="277A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63609">
                <a:defRPr sz="17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7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4" name="image5.png" descr="image5.png"/>
            <p:cNvPicPr>
              <a:picLocks noChangeAspect="1"/>
            </p:cNvPicPr>
            <p:nvPr/>
          </p:nvPicPr>
          <p:blipFill>
            <a:blip r:embed="rId2"/>
            <a:srcRect l="5123" t="28622" r="3501" b="28622"/>
            <a:stretch>
              <a:fillRect/>
            </a:stretch>
          </p:blipFill>
          <p:spPr>
            <a:xfrm>
              <a:off x="-82763" y="0"/>
              <a:ext cx="7490822" cy="13716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5" name="成组"/>
          <p:cNvGrpSpPr/>
          <p:nvPr/>
        </p:nvGrpSpPr>
        <p:grpSpPr>
          <a:xfrm>
            <a:off x="10655780" y="3489831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0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8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BFS</a:t>
                </a:r>
                <a:r>
                  <a:rPr lang="zh-CN" altLang="en-US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基础</a:t>
                </a:r>
                <a:endParaRPr lang="en-US" altLang="zh-CN" sz="5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成组"/>
          <p:cNvGrpSpPr/>
          <p:nvPr/>
        </p:nvGrpSpPr>
        <p:grpSpPr>
          <a:xfrm>
            <a:off x="10642996" y="5067335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7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15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连通性</a:t>
                </a: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673442" y="5402586"/>
            <a:ext cx="5576885" cy="310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600" b="1" kern="1200" dirty="0">
                <a:solidFill>
                  <a:srgbClr val="FFFFFF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20" name="成组"/>
          <p:cNvGrpSpPr/>
          <p:nvPr/>
        </p:nvGrpSpPr>
        <p:grpSpPr>
          <a:xfrm>
            <a:off x="10655780" y="6640473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25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23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BFS</a:t>
                </a:r>
                <a:r>
                  <a:rPr lang="zh-CN" altLang="en-US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与判重</a:t>
                </a:r>
              </a:p>
            </p:txBody>
          </p:sp>
        </p:grpSp>
      </p:grpSp>
      <p:grpSp>
        <p:nvGrpSpPr>
          <p:cNvPr id="27" name="成组"/>
          <p:cNvGrpSpPr/>
          <p:nvPr/>
        </p:nvGrpSpPr>
        <p:grpSpPr>
          <a:xfrm>
            <a:off x="10642996" y="8217978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8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2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0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双向广搜</a:t>
                </a:r>
              </a:p>
            </p:txBody>
          </p:sp>
        </p:grpSp>
      </p:grpSp>
      <p:grpSp>
        <p:nvGrpSpPr>
          <p:cNvPr id="34" name="成组"/>
          <p:cNvGrpSpPr/>
          <p:nvPr/>
        </p:nvGrpSpPr>
        <p:grpSpPr>
          <a:xfrm>
            <a:off x="10655778" y="9821767"/>
            <a:ext cx="11792026" cy="1270000"/>
            <a:chOff x="0" y="0"/>
            <a:chExt cx="1179202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5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39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2"/>
              <p:cNvSpPr txBox="1"/>
              <p:nvPr/>
            </p:nvSpPr>
            <p:spPr>
              <a:xfrm>
                <a:off x="233030" y="181428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矩形: 圆角 28"/>
            <p:cNvGrpSpPr/>
            <p:nvPr/>
          </p:nvGrpSpPr>
          <p:grpSpPr>
            <a:xfrm>
              <a:off x="1824925" y="0"/>
              <a:ext cx="9967099" cy="1270000"/>
              <a:chOff x="0" y="0"/>
              <a:chExt cx="9967098" cy="1270000"/>
            </a:xfrm>
          </p:grpSpPr>
          <p:sp>
            <p:nvSpPr>
              <p:cNvPr id="37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第二部分"/>
              <p:cNvSpPr txBox="1"/>
              <p:nvPr/>
            </p:nvSpPr>
            <p:spPr>
              <a:xfrm>
                <a:off x="1457677" y="235143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zh-CN" altLang="en-US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剪枝</a:t>
                </a:r>
              </a:p>
            </p:txBody>
          </p:sp>
        </p:grpSp>
      </p:grpSp>
      <p:grpSp>
        <p:nvGrpSpPr>
          <p:cNvPr id="56" name="成组"/>
          <p:cNvGrpSpPr/>
          <p:nvPr/>
        </p:nvGrpSpPr>
        <p:grpSpPr>
          <a:xfrm>
            <a:off x="10655780" y="1948506"/>
            <a:ext cx="11747136" cy="1270000"/>
            <a:chOff x="0" y="0"/>
            <a:chExt cx="11747134" cy="127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7" name="椭圆 23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61" name="圆形"/>
              <p:cNvSpPr/>
              <p:nvPr/>
            </p:nvSpPr>
            <p:spPr>
              <a:xfrm>
                <a:off x="0" y="0"/>
                <a:ext cx="1270000" cy="1270000"/>
              </a:xfrm>
              <a:prstGeom prst="rect">
                <a:avLst/>
              </a:prstGeom>
              <a:gradFill flip="none" rotWithShape="1">
                <a:gsLst>
                  <a:gs pos="0">
                    <a:srgbClr val="2E7EEE"/>
                  </a:gs>
                  <a:gs pos="70000">
                    <a:srgbClr val="2578ED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2800" b="1">
                    <a:solidFill>
                      <a:srgbClr val="FFFFFF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1"/>
              <p:cNvSpPr txBox="1"/>
              <p:nvPr/>
            </p:nvSpPr>
            <p:spPr>
              <a:xfrm>
                <a:off x="220506" y="191261"/>
                <a:ext cx="898026" cy="907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pPr algn="l"/>
                <a:endParaRPr sz="5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矩形: 圆角 28"/>
            <p:cNvGrpSpPr/>
            <p:nvPr/>
          </p:nvGrpSpPr>
          <p:grpSpPr>
            <a:xfrm>
              <a:off x="1824925" y="0"/>
              <a:ext cx="9922209" cy="1270000"/>
              <a:chOff x="0" y="0"/>
              <a:chExt cx="9922208" cy="1270000"/>
            </a:xfrm>
          </p:grpSpPr>
          <p:sp>
            <p:nvSpPr>
              <p:cNvPr id="59" name="圆角矩形"/>
              <p:cNvSpPr/>
              <p:nvPr/>
            </p:nvSpPr>
            <p:spPr>
              <a:xfrm>
                <a:off x="0" y="0"/>
                <a:ext cx="8881392" cy="1270000"/>
              </a:xfrm>
              <a:prstGeom prst="rect">
                <a:avLst/>
              </a:prstGeom>
              <a:solidFill>
                <a:srgbClr val="2A77E7"/>
              </a:solidFill>
              <a:ln w="12700" cap="flat">
                <a:noFill/>
                <a:miter lim="400000"/>
              </a:ln>
              <a:effectLst>
                <a:outerShdw blurRad="749300" dist="38100" dir="27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863609">
                  <a:defRPr sz="17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54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第一部分"/>
              <p:cNvSpPr txBox="1"/>
              <p:nvPr/>
            </p:nvSpPr>
            <p:spPr>
              <a:xfrm>
                <a:off x="1412787" y="249464"/>
                <a:ext cx="8509421" cy="83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863600">
                  <a:defRPr sz="4500">
                    <a:solidFill>
                      <a:srgbClr val="404040"/>
                    </a:solidFill>
                    <a:latin typeface="Source Han Serif CN"/>
                    <a:ea typeface="Source Han Serif CN"/>
                    <a:cs typeface="Source Han Serif CN"/>
                    <a:sym typeface="Source Han Serif CN"/>
                  </a:defRPr>
                </a:lvl1pPr>
              </a:lstStyle>
              <a:p>
                <a:pPr algn="l"/>
                <a:r>
                  <a:rPr lang="en-US" altLang="zh-CN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DFS</a:t>
                </a:r>
                <a:r>
                  <a:rPr lang="zh-CN" altLang="en-US" sz="54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基础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2993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9580" y="3192145"/>
            <a:ext cx="109423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递归的关键问题：递归深度不能太大。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默认递归深度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，如果递归深度太大，提示“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maximum recursion depth exceeded in comparison”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sys.setrecursionlimit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设置递归深度。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常常有深度大于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1000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的递归题目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递归深度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636788" y="1641892"/>
            <a:ext cx="11672957" cy="12881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918922" y="3100705"/>
            <a:ext cx="11995178" cy="1024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sys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sys.setrecursionlimit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(30000)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设置递归深度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fib(n):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n==1 or n==2: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data[n]=1;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data[n] != 0:  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data[n] = fib(n-1)+fib(n-2)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return data[n]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data=[0]*3005 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print(fib(3000))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约等于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4*10</a:t>
            </a:r>
            <a:r>
              <a:rPr lang="en-US" altLang="zh-CN" sz="4000" baseline="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626</a:t>
            </a:r>
          </a:p>
          <a:p>
            <a:pPr algn="l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递归次数，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=5997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168132"/>
      </p:ext>
    </p:extLst>
  </p:cSld>
  <p:clrMapOvr>
    <a:masterClrMapping/>
  </p:clrMapOvr>
  <p:transition spd="slow" advClick="0" advTm="1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37920" y="-2360270"/>
            <a:ext cx="8982258" cy="212280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04571" y="4343219"/>
            <a:ext cx="21144002" cy="8401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答案，用全局变量表示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出局判断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到达最底层，或者满足条件退出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更新答案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答案一般用全局变量表示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剪枝 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在进一步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之前剪枝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枚举下一层可能的情况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对每一个情况继续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0):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没有用过，就可以进入下一层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表示已经用过，在更底层不能再使用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下一层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恢复状态，回溯时，不影响上一层对这个状态的使用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endParaRPr lang="zh-CN" altLang="en-US" sz="36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9320" y="2813476"/>
            <a:ext cx="23364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的框架，请在大量编码的基础上，再回头体会这个框架的作用。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5" y="771525"/>
            <a:ext cx="18245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5.1.2 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的代码框架</a:t>
            </a:r>
            <a:endParaRPr sz="5600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9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  <p:bldP spid="13" grpId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7675" y="2738120"/>
            <a:ext cx="23364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在DFS框架中，最让初学者费解的是第10行和第12行。</a:t>
            </a:r>
          </a:p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第10行的used[i] = 1，称为“保存现场”，或“占有现场”。</a:t>
            </a:r>
          </a:p>
          <a:p>
            <a:pPr algn="l">
              <a:lnSpc>
                <a:spcPct val="120000"/>
              </a:lnSpc>
            </a:pP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第12行的used[i] = 0，称为“恢复现场”，或“释放现场”。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145" y="771525"/>
            <a:ext cx="18245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：保护现场、恢复现场</a:t>
            </a:r>
            <a:endParaRPr sz="5600" b="1" spc="600" dirty="0">
              <a:solidFill>
                <a:srgbClr val="FF0000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94271" y="-1232826"/>
            <a:ext cx="8669556" cy="212280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 descr="7b0a202020202262756c6c6574223a20227b5c2263617465676f727949645c223a31303030352c5c2274656d706c61746549645c223a32303233313332387d220a7d0a"/>
          <p:cNvSpPr txBox="1"/>
          <p:nvPr/>
        </p:nvSpPr>
        <p:spPr>
          <a:xfrm>
            <a:off x="2124450" y="5627018"/>
            <a:ext cx="21144002" cy="8401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答案，用全局变量表示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出局判断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到达最底层，或者满足条件退出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更新答案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答案一般用全局变量表示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剪枝      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在进一步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之前剪枝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枚举下一层可能的情况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对每一个情况继续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(used[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0):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如果状态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没有用过，就可以进入下一层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       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标记状态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表示已经用过，在更底层不能再使用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，其他参数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下一层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used[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0       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恢复状态，回溯时，不影响上一层对这个状态的使用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                 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返回到上一层</a:t>
            </a:r>
          </a:p>
          <a:p>
            <a:pPr algn="l"/>
            <a:endParaRPr lang="zh-CN" altLang="en-US" sz="36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1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ldLvl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54191" y="14890332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/>
          </a:p>
        </p:txBody>
      </p:sp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606425" y="2541270"/>
            <a:ext cx="2423604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【题目描述】</a:t>
            </a:r>
            <a:r>
              <a:rPr lang="en-US" altLang="zh-CN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给出一张图，输出从起点到终点的所有路径。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【输入描述】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第一行是整数n，m，分别是行数和列数。后面n行，每行m个符号。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’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@’是起点，’*’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是终点，’•’能走，’#’是墙壁不能走。在每一步，都按左-上-右-下的顺序搜索。在样例中，左上角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坐标(0, 0)，起点坐标(1, 1)，终点坐标(0, 2)。1&lt;n, m &lt;7。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【输出描述】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输出所有的路径。坐标(i, j)用ij表示，例如坐标(0, 2)表示为02。从左到右是i，从上到下是j。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【输入样例】</a:t>
            </a:r>
            <a:r>
              <a:rPr lang="en-US" altLang="zh-CN" sz="4000" b="1" dirty="0">
                <a:solidFill>
                  <a:srgbClr val="2E7EF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                                    【输出样例】 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5 3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.#.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#@.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#.#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10050574" y="8137709"/>
            <a:ext cx="12192000" cy="50158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from 11 to 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1: 11-&gt;21-&gt;22-&gt;12-&gt;02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2: 11-&gt;21-&gt;22-&gt;12-&gt;13-&gt;03-&gt;02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3: 11-&gt;21-&gt;22-&gt;23-&gt;13-&gt;03-&gt;02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4: 11-&gt;21-&gt;22-&gt;23-&gt;13-&gt;12-&gt;02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5: 11-&gt;12-&gt;02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6: 11-&gt;12-&gt;22-&gt;23-&gt;13-&gt;03-&gt;02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7: 11-&gt;12-&gt;13-&gt;03-&gt;02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3875" y="754132"/>
            <a:ext cx="2220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5.1.3 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搜索和输出所有路径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7948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pic>
        <p:nvPicPr>
          <p:cNvPr id="5127" name="Picture 7" descr="C:\Users\ECUST\AppData\Local\Temp\ksohtml22428\wps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04" y="3942404"/>
            <a:ext cx="4630749" cy="70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233557" y="2799467"/>
            <a:ext cx="1678023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【第一条路经】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从起点(1, 1)出发，查询它的“左-上-右-下”哪个方向能走，发现“左-上”不能走，可以走“右”。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第一步走到右边的(2,1)。然后从(2, 1)继续走，它可以向上走到(2, 0)，但是后面就走不通了，退回来改走下面的(2, 2)。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逐步深入走到终点，最后得到一条从起点(1, 1)到终点(0, 2)的路径“11-&gt;21-&gt;22-&gt;12-&gt;02”。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在这次DFS深入过程中，这条路径上曾经路过的点被“保存现场”，不允许再次经过。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到达终点后，从终点退回，回溯寻找下一个路径。退回后“恢复现场”。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8512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44560" y="3756025"/>
            <a:ext cx="154686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rgbClr val="2E7EEE"/>
                </a:solidFill>
              </a:rPr>
              <a:t>【第二条路经】</a:t>
            </a:r>
          </a:p>
          <a:p>
            <a:r>
              <a:rPr lang="zh-CN" altLang="en-US" dirty="0"/>
              <a:t>搜到一条路径后，从终点</a:t>
            </a:r>
            <a:r>
              <a:rPr lang="en-US" altLang="zh-CN" dirty="0"/>
              <a:t>(0, 2)</a:t>
            </a:r>
            <a:r>
              <a:rPr lang="zh-CN" altLang="en-US" dirty="0"/>
              <a:t>退回到</a:t>
            </a:r>
            <a:r>
              <a:rPr lang="en-US" altLang="zh-CN" dirty="0"/>
              <a:t>(1, 2)</a:t>
            </a:r>
            <a:r>
              <a:rPr lang="zh-CN" altLang="en-US" dirty="0"/>
              <a:t>，继续走到</a:t>
            </a:r>
            <a:r>
              <a:rPr lang="en-US" altLang="zh-CN" dirty="0"/>
              <a:t>(1, 3)</a:t>
            </a:r>
            <a:r>
              <a:rPr lang="zh-CN" altLang="en-US" dirty="0"/>
              <a:t>、</a:t>
            </a:r>
            <a:r>
              <a:rPr lang="en-US" altLang="zh-CN" dirty="0"/>
              <a:t>(0, 3)</a:t>
            </a:r>
            <a:r>
              <a:rPr lang="zh-CN" altLang="en-US" dirty="0"/>
              <a:t>、</a:t>
            </a:r>
            <a:r>
              <a:rPr lang="en-US" altLang="zh-CN" dirty="0"/>
              <a:t>(0, 2)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Picture 9" descr="C:\Users\ECUST\AppData\Local\Temp\ksohtml22428\wps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3719830"/>
            <a:ext cx="4776470" cy="72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15136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7372985" y="3279140"/>
            <a:ext cx="1664017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【第三条路经】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从终点(0, 2)一路退回到(2, 2)后，才找到新路径。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在退回的过程中，原来被“保存现场的”(0, 3)、(1, 3)、(0, 2)，重新被“恢复现场”，允许被经过。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例如(1, 3)，在第二条路径中曾用过，这次再搜新路径时，在第三条路径中重新经过了它。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如果不“恢复现场”，这个点就不能在新路径中重新用了。</a:t>
            </a:r>
          </a:p>
        </p:txBody>
      </p:sp>
      <p:pic>
        <p:nvPicPr>
          <p:cNvPr id="5131" name="Picture 11" descr="C:\Users\ECUST\AppData\Local\Temp\ksohtml22428\wps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" y="3646170"/>
            <a:ext cx="5273675" cy="80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638157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7030700" y="-85363"/>
            <a:ext cx="73285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sz="400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【第四条路径】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554" y="4241799"/>
            <a:ext cx="6556829" cy="6550025"/>
          </a:xfrm>
          <a:prstGeom prst="rect">
            <a:avLst/>
          </a:prstGeom>
        </p:spPr>
      </p:pic>
      <p:pic>
        <p:nvPicPr>
          <p:cNvPr id="5133" name="Picture 13" descr="C:\Users\ECUST\AppData\Local\Temp\ksohtml22428\wps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0" y="4332605"/>
            <a:ext cx="5116830" cy="78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8713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2762835" y="-85363"/>
            <a:ext cx="11596401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DFS搜索所有路径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1055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保存现场”的作用，是禁止重复使用。当搜索一条从起点到终点的路径时，这条路径上经过的点，不能重复经过，否则就兜圈子了，所以路径上的点需要“保存现场”，禁止再经过它。没有经过的点，或者碰壁后退回的点，都不能“保存现场”，这些点可能后面会进入这条路径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r>
              <a:rPr 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“恢复现场”的作用。当重新搜新的路径时，方法是从终点（或碰壁的点）沿着旧路径逐步退回，每退回一个点，就对这个点“恢复现场”，允许新路径重新经过这个点。例如图(2) 的点(1, 3)。</a:t>
            </a:r>
          </a:p>
        </p:txBody>
      </p:sp>
      <p:pic>
        <p:nvPicPr>
          <p:cNvPr id="14" name="Picture 9" descr="C:\Users\ECUST\AppData\Local\Temp\ksohtml22428\wps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415" y="3112770"/>
            <a:ext cx="5682615" cy="86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6926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91394" y="6501149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2" name="图片 11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9028564" y="-177030"/>
            <a:ext cx="14046835" cy="1439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3875" y="754132"/>
            <a:ext cx="2220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搜索所有路径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533854" y="609600"/>
            <a:ext cx="7947841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路径有很多条，需要记录每条路径然后打印，这个代码使用了“输出最短路径的简单方法”：每到一个点，就在这个点上记录从起点到这个点的路径。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p[][]</a:t>
            </a:r>
            <a:r>
              <a:rPr lang="zh-CN" altLang="en-US" dirty="0"/>
              <a:t>记录路径，</a:t>
            </a:r>
            <a:r>
              <a:rPr lang="en-US" altLang="zh-CN" dirty="0"/>
              <a:t>p[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用字符串记录了从起点到点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 j)</a:t>
            </a:r>
            <a:r>
              <a:rPr lang="zh-CN" altLang="en-US" dirty="0"/>
              <a:t>的完整路径。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行把新的点</a:t>
            </a:r>
            <a:r>
              <a:rPr lang="en-US" altLang="zh-CN" dirty="0"/>
              <a:t>(</a:t>
            </a:r>
            <a:r>
              <a:rPr lang="en-US" altLang="zh-CN" dirty="0" err="1"/>
              <a:t>nx</a:t>
            </a:r>
            <a:r>
              <a:rPr lang="en-US" altLang="zh-CN" dirty="0"/>
              <a:t>, </a:t>
            </a:r>
            <a:r>
              <a:rPr lang="en-US" altLang="zh-CN" dirty="0" err="1"/>
              <a:t>ny</a:t>
            </a:r>
            <a:r>
              <a:rPr lang="en-US" altLang="zh-CN" dirty="0"/>
              <a:t>)</a:t>
            </a:r>
            <a:r>
              <a:rPr lang="zh-CN" altLang="en-US" dirty="0"/>
              <a:t>加入到这个路径。这种“简单方法”浪费空间，适用于小图。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9724425" y="1061085"/>
            <a:ext cx="17525908" cy="1219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def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(x, y):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range(0, 4):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[(-1, 0), (0, -1),(1, 0),  (0, 1)]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左、上、右、下 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x +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][0]  ,y +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dir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][1]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新坐标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&lt;0 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&gt;=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&lt;0 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&gt;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:  continue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不在地图内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]=='*':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+=1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print("%d: %s-&gt;%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"%(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num,p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[x][y],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))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continue                    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不退出，继续找下一个路径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]=='.':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]='#'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保存现场。这个点在这次更深的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中不能再用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]=p[x][y]+'-&gt;'+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)+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     #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nx,ny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]='.'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恢复现场。回溯之后，这个点可以再次用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0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wy,hx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map(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input().split())          #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行，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列。用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num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统计路径数量 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a =['']*10                   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  a[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]=list(input())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读迷宫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[[' '] * (10) 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range(10)]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二维矩阵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[][]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表示迷宫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 x in range(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hx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for y in range(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wy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):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 = a[y][x]                 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[x][y]=='@':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=x;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=y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起点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if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[x][y]=='*':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=x; ty=y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终点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print("from %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to %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"%(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sx,sy,tx,ty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))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 = [[' '] * (10) for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in range(10)]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记录从起点到点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path[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][j]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的路径</a:t>
            </a:r>
          </a:p>
          <a:p>
            <a:pPr marL="130175" indent="-130175" algn="just">
              <a:lnSpc>
                <a:spcPct val="97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 =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)+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str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97000"/>
              </a:lnSpc>
              <a:spcAft>
                <a:spcPts val="800"/>
              </a:spcAft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sx,sy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                                  #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搜索并输出所有的路径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9136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468600" y="-85363"/>
            <a:ext cx="88906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搜索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3774420" cy="814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暴力法”算法思想的具体实现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“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通用”的方法。一个问题，如果比较难，那么先尝试一下搜索，或许能启发出更好的算法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  <a:buBlip>
                <a:blip r:embed="rId6"/>
              </a:buBlip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技巧：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竞赛时遇到不会的难题，用搜索提交一下，说不定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部分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判题数据很弱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得分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了！</a:t>
            </a:r>
          </a:p>
        </p:txBody>
      </p:sp>
      <p:pic>
        <p:nvPicPr>
          <p:cNvPr id="9" name="Picture 4" descr="See the source ima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285664" y="5381638"/>
            <a:ext cx="4626596" cy="46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14007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679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路径问题：BFS和DFS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3010" y="4615815"/>
            <a:ext cx="21925915" cy="4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所有的路径，应该用DFS；如果只搜最短路径，应该用BFS。在一张图上，从起点到终点的所有路径数量是一个天文数字，读者可以用上面的代码试试一个8×8的图，看看路径总数是多少。但是搜最短的路径就比较简单，并不需要把所有路径搜出来之后再比较得到最短路，用BFS可以极快地搜到最短路。DFS适合用来处理暴力搜所有情况的题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52120" y="3322955"/>
            <a:ext cx="23576915" cy="7167880"/>
            <a:chOff x="3409633" y="2228850"/>
            <a:chExt cx="5372731" cy="2400300"/>
          </a:xfrm>
        </p:grpSpPr>
        <p:sp>
          <p:nvSpPr>
            <p:cNvPr id="16" name="任意多边形: 形状 15"/>
            <p:cNvSpPr/>
            <p:nvPr/>
          </p:nvSpPr>
          <p:spPr>
            <a:xfrm rot="10800000">
              <a:off x="4056844" y="2228851"/>
              <a:ext cx="4725520" cy="1845944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0800000">
              <a:off x="4051752" y="2306405"/>
              <a:ext cx="4649103" cy="1775562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8"/>
            <p:cNvSpPr/>
            <p:nvPr/>
          </p:nvSpPr>
          <p:spPr>
            <a:xfrm>
              <a:off x="3409634" y="2790661"/>
              <a:ext cx="4725520" cy="1838489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254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91141" y="2790661"/>
              <a:ext cx="4644013" cy="1760936"/>
            </a:xfrm>
            <a:custGeom>
              <a:avLst/>
              <a:gdLst>
                <a:gd name="connsiteX0" fmla="*/ 0 w 5040351"/>
                <a:gd name="connsiteY0" fmla="*/ 0 h 2174488"/>
                <a:gd name="connsiteX1" fmla="*/ 0 w 5040351"/>
                <a:gd name="connsiteY1" fmla="*/ 2174488 h 2174488"/>
                <a:gd name="connsiteX2" fmla="*/ 5040351 w 5040351"/>
                <a:gd name="connsiteY2" fmla="*/ 2174488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351" h="2174488">
                  <a:moveTo>
                    <a:pt x="0" y="0"/>
                  </a:moveTo>
                  <a:lnTo>
                    <a:pt x="0" y="2174488"/>
                  </a:lnTo>
                  <a:lnTo>
                    <a:pt x="5040351" y="2174488"/>
                  </a:lnTo>
                </a:path>
              </a:pathLst>
            </a:custGeom>
            <a:noFill/>
            <a:ln w="12700">
              <a:solidFill>
                <a:srgbClr val="78B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A-3ee89bbeadfa4af0abb1890bbf32adbd-0"/>
            <p:cNvSpPr txBox="1"/>
            <p:nvPr/>
          </p:nvSpPr>
          <p:spPr>
            <a:xfrm>
              <a:off x="3409633" y="2228850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5" tIns="45717" rIns="91435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40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  <p:sp>
          <p:nvSpPr>
            <p:cNvPr id="22" name="PA-3ee89bbeadfa4af0abb1890bbf32adbd-0"/>
            <p:cNvSpPr txBox="1"/>
            <p:nvPr/>
          </p:nvSpPr>
          <p:spPr>
            <a:xfrm rot="10800000">
              <a:off x="8298947" y="4259314"/>
              <a:ext cx="483417" cy="369835"/>
            </a:xfrm>
            <a:custGeom>
              <a:avLst/>
              <a:gdLst/>
              <a:ahLst/>
              <a:cxnLst/>
              <a:rect l="l" t="t" r="r" b="b"/>
              <a:pathLst>
                <a:path w="1532788" h="1172509">
                  <a:moveTo>
                    <a:pt x="1532788" y="0"/>
                  </a:moveTo>
                  <a:lnTo>
                    <a:pt x="1532788" y="253916"/>
                  </a:lnTo>
                  <a:cubicBezTo>
                    <a:pt x="1438654" y="289620"/>
                    <a:pt x="1366835" y="338737"/>
                    <a:pt x="1317331" y="401265"/>
                  </a:cubicBezTo>
                  <a:cubicBezTo>
                    <a:pt x="1272245" y="458875"/>
                    <a:pt x="1249702" y="510997"/>
                    <a:pt x="1249702" y="557631"/>
                  </a:cubicBezTo>
                  <a:lnTo>
                    <a:pt x="1524181" y="557631"/>
                  </a:lnTo>
                  <a:lnTo>
                    <a:pt x="1524181" y="1172509"/>
                  </a:lnTo>
                  <a:lnTo>
                    <a:pt x="904931" y="1172509"/>
                  </a:lnTo>
                  <a:lnTo>
                    <a:pt x="904931" y="614125"/>
                  </a:lnTo>
                  <a:cubicBezTo>
                    <a:pt x="907982" y="463793"/>
                    <a:pt x="973471" y="329127"/>
                    <a:pt x="1101397" y="210128"/>
                  </a:cubicBezTo>
                  <a:cubicBezTo>
                    <a:pt x="1198127" y="113125"/>
                    <a:pt x="1341924" y="43082"/>
                    <a:pt x="1532788" y="0"/>
                  </a:cubicBezTo>
                  <a:close/>
                  <a:moveTo>
                    <a:pt x="623554" y="0"/>
                  </a:moveTo>
                  <a:lnTo>
                    <a:pt x="623554" y="253916"/>
                  </a:lnTo>
                  <a:cubicBezTo>
                    <a:pt x="529966" y="289392"/>
                    <a:pt x="460857" y="336869"/>
                    <a:pt x="416226" y="396347"/>
                  </a:cubicBezTo>
                  <a:cubicBezTo>
                    <a:pt x="368590" y="457235"/>
                    <a:pt x="344772" y="510997"/>
                    <a:pt x="344772" y="557631"/>
                  </a:cubicBezTo>
                  <a:lnTo>
                    <a:pt x="614946" y="557631"/>
                  </a:lnTo>
                  <a:lnTo>
                    <a:pt x="614946" y="1172509"/>
                  </a:lnTo>
                  <a:lnTo>
                    <a:pt x="0" y="1172509"/>
                  </a:lnTo>
                  <a:lnTo>
                    <a:pt x="0" y="614125"/>
                  </a:lnTo>
                  <a:cubicBezTo>
                    <a:pt x="3052" y="463793"/>
                    <a:pt x="60275" y="334478"/>
                    <a:pt x="171669" y="226181"/>
                  </a:cubicBezTo>
                  <a:cubicBezTo>
                    <a:pt x="282471" y="118385"/>
                    <a:pt x="433099" y="42991"/>
                    <a:pt x="623554" y="0"/>
                  </a:cubicBezTo>
                  <a:close/>
                </a:path>
              </a:pathLst>
            </a:custGeom>
            <a:solidFill>
              <a:srgbClr val="91BFFA"/>
            </a:solidFill>
            <a:ln>
              <a:solidFill>
                <a:srgbClr val="78B0F7"/>
              </a:solidFill>
            </a:ln>
            <a:effectLst/>
          </p:spPr>
          <p:txBody>
            <a:bodyPr rot="0" spcFirstLastPara="0" vert="horz" wrap="square" lIns="91435" tIns="45717" rIns="91435" bIns="45717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4400" b="1" dirty="0">
                <a:solidFill>
                  <a:srgbClr val="FF5A33"/>
                </a:solidFill>
                <a:latin typeface="汉仪旗黑Y2-35简" panose="00020600040101010101" charset="-122"/>
                <a:ea typeface="汉仪旗黑Y2-35简" panose="0002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93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029651" y="-85363"/>
            <a:ext cx="7329585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5.1.4 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与排列组合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4837758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求排列的系统函数，例如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permutations()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在某些场景下，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permutations()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不能用，需要手写代码实现排列。本讲给出例题。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mg2.baidu.com/image_search/src=http%3A%2F%2F5b0988e595225.cdn.sohucs.com%2Fq_70%2Cc_zoom%2Cw_640%2Fimages%2F20200108%2Fb0ab3cf6933746aeb2781b4510f37e41.jpeg&amp;refer=http%3A%2F%2F5b0988e595225.cdn.sohucs.com&amp;app=2002&amp;size=f9999,10000&amp;q=a80&amp;n=0&amp;g=0n&amp;fmt=auto?sec=1670915093&amp;t=a3e715e8fb01dbaf78690c5184179a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1" y="5818822"/>
            <a:ext cx="3556000" cy="29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0669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534069" y="3179082"/>
            <a:ext cx="2107918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）让第一个数不同，得到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把第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个和后面每个数交换。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2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2 1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2 3 4 5......1</a:t>
            </a:r>
          </a:p>
          <a:p>
            <a:pPr algn="l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12351702" y="771842"/>
            <a:ext cx="4117023" cy="1371283"/>
          </a:xfrm>
          <a:prstGeom prst="wedgeRoundRectCallout">
            <a:avLst>
              <a:gd name="adj1" fmla="val -97163"/>
              <a:gd name="adj2" fmla="val -23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FF0000"/>
                </a:solidFill>
              </a:rPr>
              <a:t>深入理解</a:t>
            </a:r>
            <a:r>
              <a:rPr lang="en-US" altLang="zh-CN" sz="4800" dirty="0">
                <a:solidFill>
                  <a:srgbClr val="FF0000"/>
                </a:solidFill>
              </a:rPr>
              <a:t>DFS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9025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6" name="文本框 15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30400" y="2973908"/>
            <a:ext cx="21443951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）在上面的每个数列中，去掉第一个数，对后面的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个数进行类似的排列。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例如从第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{2 1 3 4 5......n}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进入第二层。先去掉首位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个做排列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3 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3 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5......n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......</a:t>
            </a:r>
          </a:p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3 4 5......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个数怎么排，这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这是递归的第二层。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6973550" y="6019801"/>
            <a:ext cx="4476750" cy="1981200"/>
          </a:xfrm>
          <a:prstGeom prst="wedgeRectCallout">
            <a:avLst>
              <a:gd name="adj1" fmla="val -24807"/>
              <a:gd name="adj2" fmla="val 9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自顶向下：</a:t>
            </a:r>
            <a:endParaRPr lang="en-US" altLang="zh-CN" sz="44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44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这就是</a:t>
            </a:r>
            <a:r>
              <a:rPr lang="en-US" altLang="zh-CN" sz="44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sz="44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的思想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7204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a[s],a[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7086600" y="7208755"/>
            <a:ext cx="1966652" cy="1200612"/>
          </a:xfrm>
          <a:prstGeom prst="wedgeRectCallout">
            <a:avLst>
              <a:gd name="adj1" fmla="val 187882"/>
              <a:gd name="adj2" fmla="val -50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遍历第一个数</a:t>
            </a:r>
          </a:p>
        </p:txBody>
      </p:sp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5967663"/>
            <a:ext cx="68288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）让第一个数不同，得到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    把第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个和后面每个数交换。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1 2 3 4 5......n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2 1 3 4 5......n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.....</a:t>
            </a:r>
          </a:p>
          <a:p>
            <a:pPr algn="l"/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n 2 3 4 5......1</a:t>
            </a:r>
          </a:p>
          <a:p>
            <a:pPr algn="l"/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8498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4" grpId="0"/>
      <p:bldP spid="1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  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6380922" y="7677150"/>
            <a:ext cx="2419350" cy="1200612"/>
          </a:xfrm>
          <a:prstGeom prst="wedgeRectCallout">
            <a:avLst>
              <a:gd name="adj1" fmla="val 185801"/>
              <a:gd name="adj2" fmla="val -46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缩小范围</a:t>
            </a:r>
          </a:p>
        </p:txBody>
      </p:sp>
      <p:sp>
        <p:nvSpPr>
          <p:cNvPr id="16" name="文本框 15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0700" y="4955108"/>
            <a:ext cx="69754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）在每个数列中，去掉第一个数，对后面的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个数进行类似的排列。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例如从第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行的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{2 1 3 4 5......n}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进入第二层。先去掉首位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个做排列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3 4 5......n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3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 5......n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......</a:t>
            </a: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	n 3 4 5......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个数列，只要第一个数不同，不管后面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个数怎么排，这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n-1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个数列都不同。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141794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4359811" y="5705476"/>
            <a:ext cx="2457450" cy="1123950"/>
          </a:xfrm>
          <a:prstGeom prst="wedgeRectCallout">
            <a:avLst>
              <a:gd name="adj1" fmla="val 192818"/>
              <a:gd name="adj2" fmla="val -125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终止条件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7869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63572" y="201081"/>
            <a:ext cx="8818044" cy="143637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4171" y="3617659"/>
            <a:ext cx="12906375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t: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递归结束，产生一个全排列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print(a[0:n])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缩小范围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7414063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个数的全排列</a:t>
            </a:r>
            <a:endParaRPr lang="en-US" altLang="zh-CN" sz="48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2295525" y="7134225"/>
            <a:ext cx="4238625" cy="2238837"/>
          </a:xfrm>
          <a:prstGeom prst="wedgeRectCallout">
            <a:avLst>
              <a:gd name="adj1" fmla="val 101414"/>
              <a:gd name="adj2" fmla="val -32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致命缺点：</a:t>
            </a:r>
            <a:r>
              <a:rPr lang="zh-CN" altLang="en-US" sz="3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按从小到大的顺序打印排列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39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</a:t>
              </a:r>
              <a:endParaRPr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120747" y="868020"/>
            <a:ext cx="8927807" cy="1313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798629" y="3617659"/>
            <a:ext cx="11631917" cy="8094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s == 3:     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print(a[0:3])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恢复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 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4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(0,n-1)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endParaRPr lang="zh-CN" altLang="en-US" sz="40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418649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个数任意</a:t>
            </a:r>
            <a:r>
              <a:rPr lang="en-US" altLang="zh-CN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个的全排列</a:t>
            </a:r>
            <a:endParaRPr lang="en-US" altLang="zh-CN" sz="48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前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个数任选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</a:t>
            </a:r>
            <a:endParaRPr lang="en-US" altLang="zh-CN" sz="48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5110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  <p:bldP spid="15" grpId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752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从小到大</a:t>
            </a:r>
            <a:endParaRPr lang="en-US" altLang="zh-CN" sz="4400" b="1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全排列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例：前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个数的全排列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080923" y="527857"/>
            <a:ext cx="11041471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3102745"/>
            <a:ext cx="13974004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== t: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递归结束，输出一个全排列    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print(b[0:n])          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range(t):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False: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True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b[s] = 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存排列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False           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[0]*10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记录生成的一个全排列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[False]*10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记录第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个数是否用过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3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endParaRPr lang="zh-CN" altLang="en-US" sz="40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4445903" y="7818539"/>
            <a:ext cx="2809875" cy="1294644"/>
          </a:xfrm>
          <a:prstGeom prst="wedgeRectCallout">
            <a:avLst>
              <a:gd name="adj1" fmla="val 112248"/>
              <a:gd name="adj2" fmla="val -50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这个写法更常见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82481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935200" y="-85363"/>
            <a:ext cx="94240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蛮力的技术：搜索 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【暴力法】</a:t>
            </a:r>
            <a:endParaRPr lang="en-US" altLang="zh-CN"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暴力法（Brute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force，又译为蛮力法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把所有可能性都列举出来，一一验证。简单直接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利用计算机强大的计算能力和存储能力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1" descr="路障1"/>
          <p:cNvPicPr>
            <a:picLocks noGrp="1"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35766" y="4775200"/>
            <a:ext cx="8513233" cy="638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4629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：自写排列算法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80625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从小到大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个数中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任意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m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个数的排列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148595" y="299624"/>
            <a:ext cx="10906128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2942183"/>
            <a:ext cx="13974004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== 3:   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递归结束，输出一个全排列    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print(b[0:3])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range(t):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== False: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True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b[s]=a[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(s+1,t)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False           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[1,2,3,4,5,6,7,8,9]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[0]*10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记录生成的一个全排列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[False]*10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记录第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个数是否用过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4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(0,n)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endParaRPr lang="zh-CN" altLang="en-US" sz="4000" dirty="0" err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4464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</a:t>
              </a:r>
              <a:r>
                <a:rPr lang="zh-CN" altLang="en-US" sz="56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组合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算法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7417794" cy="867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时，选或不选第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k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个数，就实现了各种组合</a:t>
            </a:r>
            <a:endParaRPr lang="en-US" altLang="zh-CN" sz="44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）：打印二进制数。以打印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000 ~ 111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为例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如果要反过来打印，只需要交换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2560572" y="636104"/>
            <a:ext cx="8082173" cy="15221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819446" y="4690640"/>
            <a:ext cx="13974004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[0]*10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(k):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深搜到第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k == 3: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 (3):  print(vis[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print()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0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不选第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1          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选第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5618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：自写组合算法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1" y="2844800"/>
            <a:ext cx="741779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）：打印组合。以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{1, 2, 3}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为例，把上面的代码与需要打印的数列结合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437788" y="1195229"/>
            <a:ext cx="10464665" cy="135034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75644" y="3420916"/>
            <a:ext cx="13974004" cy="93256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(k):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深搜到第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k == 3: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 (3):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]==1: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print(a[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],end='')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print()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vis[k] = 0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不选第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vis[k] = 1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选第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(k + 1)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继续搜下一个</a:t>
            </a:r>
          </a:p>
          <a:p>
            <a:pPr algn="l"/>
            <a:endParaRPr lang="zh-CN" altLang="en-US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[0]*10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a=[1,2,3,4,5,6,7,8,9,10]  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0904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bldLvl="0"/>
      <p:bldP spid="1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迷宫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641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1928924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问题描述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给出一个迷宫，问迷宫内的人有多少能走出来。迷宫如下：其中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表示向左走，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表示向右走，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表示向上走，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表示向下走。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UDDLUULRUL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UURLLLRRRU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RRUURLDLRD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RUDDDDUUUU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URUDLLRRUU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DURLRLDLRL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ULLURLLRDU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RDLULLRDDD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UUDDUDUDLL</a:t>
            </a:r>
          </a:p>
          <a:p>
            <a:pPr lvl="8" algn="l"/>
            <a:r>
              <a:rPr 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ULRDLUURRR</a:t>
            </a:r>
            <a:endParaRPr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41038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41634" y="-335278"/>
            <a:ext cx="11991341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79"/>
            <a:ext cx="24384000" cy="1382202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902802" y="2877626"/>
            <a:ext cx="70552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判断从坐标点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出发，是否能走出去。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能走出去：返回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否则：返回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endParaRPr lang="zh-CN" altLang="en-US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9047" y="2640745"/>
            <a:ext cx="14854953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x&lt;0 or y&lt;0 or x&gt;=10 or y&gt;=10:  return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vis[x][y] == 1:    return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"L":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(x,y-1)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"R":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"U":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"D":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=[[''*10]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range(10)]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二维矩阵存迷宫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]=list(input())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 = [[0]*10 for _ in range(10)]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)==1: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88084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41634" y="-335278"/>
            <a:ext cx="11991341" cy="1611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79"/>
            <a:ext cx="24384000" cy="1382202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259985" y="2791901"/>
            <a:ext cx="8221709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：递归，在每个点，它根据指示牌向上、下、左、右四个方向走。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结束的条件：：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）走出了迷宫，返回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zh-CN" altLang="en-US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）走不出迷宫，返回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什么情况下走不出迷宫？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兜圈子，回到了曾经走过的点。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vis[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][j]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记录点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 j)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是否曾经走过，如果走过，就是兜圈子。</a:t>
            </a: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9047" y="2640745"/>
            <a:ext cx="15370627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x&lt;0 or y&lt;0 or x&gt;=10 or y&gt;=10:  return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vis[x][y] == 1:    return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"L":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(x,y-1)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"R":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"U":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"D":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=[[''*10]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range(10)]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二维矩阵存迷宫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]=list(input())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 = [[0]*10 for _ in range(10)]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)==1: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35991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1754781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44894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优化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732812" y="2046881"/>
            <a:ext cx="766821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迷宫有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列，做一次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，最多需要走遍所有的点，即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次；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每个点都做一次</a:t>
            </a:r>
            <a:r>
              <a:rPr lang="en-US" altLang="zh-CN" sz="44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，总复杂度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</a:t>
            </a:r>
            <a:r>
              <a:rPr lang="en-US" altLang="zh-CN" sz="4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能优化吗？</a:t>
            </a:r>
            <a:endParaRPr sz="44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6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41634" y="-335278"/>
            <a:ext cx="11991341" cy="16111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29047" y="2640745"/>
            <a:ext cx="15370627" cy="105567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x&lt;0 or y&lt;0 or x&gt;=10 or y&gt;=10:  return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vis[x][y] == 1:    return 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"L":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(x,y-1)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"R":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(x,y+1)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"U":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[x][y] == "D":   return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=[[''*10]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range(10)]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二维矩阵存迷宫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]=list(input())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range(10):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vis = [[0]*10 for _ in range(10)]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vis[][]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)==1: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26522"/>
      </p:ext>
    </p:extLst>
  </p:cSld>
  <p:clrMapOvr>
    <a:masterClrMapping/>
  </p:clrMapOvr>
  <p:transition spd="slow" advClick="0" advTm="100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1754781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44894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优化：路径标记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50256" y="2861890"/>
            <a:ext cx="2045741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用不着对每个点都做一次</a:t>
            </a:r>
            <a:r>
              <a:rPr lang="en-US" altLang="zh-CN" sz="4800" dirty="0" err="1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()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从一个点出发，走过一条路径，最后走出了迷宫，那么以这条路径上所有的点为起点，都能走出迷宫；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若这条路径兜圈子了，那么这条路径上所有的点都不能走出迷宫。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如果对路径进行记录，就能大大减少计算量。</a:t>
            </a:r>
            <a:endParaRPr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30498"/>
      </p:ext>
    </p:extLst>
  </p:cSld>
  <p:clrMapOvr>
    <a:masterClrMapping/>
  </p:clrMapOvr>
  <p:transition spd="slow" advClick="0" advTm="1000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385832"/>
            <a:ext cx="180712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例题</a:t>
            </a:r>
            <a:endParaRPr lang="en-US" altLang="zh-CN"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l"/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寒假作业 </a:t>
            </a:r>
            <a:r>
              <a:rPr lang="en-US" altLang="zh-CN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2016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年第七届省赛，</a:t>
            </a:r>
            <a:r>
              <a:rPr lang="en-US" altLang="zh-CN" sz="4800" b="1" spc="600" dirty="0" err="1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lanqiaoOJ</a:t>
            </a:r>
            <a:r>
              <a:rPr lang="zh-CN" altLang="en-US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题号</a:t>
            </a:r>
            <a:r>
              <a:rPr lang="en-US" altLang="zh-CN"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1388</a:t>
            </a:r>
            <a:endParaRPr lang="zh-CN" altLang="en-US" sz="48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07283" y="3638077"/>
            <a:ext cx="1941134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加减乘除四种运算：</a:t>
            </a:r>
            <a:endParaRPr lang="en-US" altLang="zh-CN"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  </a:t>
            </a:r>
            <a:r>
              <a: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□ 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□ = □   </a:t>
            </a: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□ - □ = □   </a:t>
            </a: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□ × □ = □   </a:t>
            </a: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    □ ÷ □ = □  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每个方块代表</a:t>
            </a:r>
            <a:r>
              <a:rPr lang="en-US" altLang="zh-CN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1~13</a:t>
            </a:r>
            <a:r>
              <a:rPr lang="zh-CN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中的某一个数字，但不能重复。一共有多少种方案？</a:t>
            </a:r>
            <a:endParaRPr sz="48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18705"/>
      </p:ext>
    </p:extLst>
  </p:cSld>
  <p:clrMapOvr>
    <a:masterClrMapping/>
  </p:clrMapOvr>
  <p:transition spd="slow" advClick="0" advTm="1000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52145" y="771525"/>
            <a:ext cx="18071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简单做法：超时</a:t>
            </a:r>
            <a:endParaRPr sz="5600" b="1" spc="6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2290" y="2973705"/>
            <a:ext cx="231209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讲的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permutations()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函数，生成所有的排列，检查是否合法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运行时间极长：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个数的排列：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13! = 6,227,020,800 </a:t>
            </a:r>
          </a:p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可能需要数小时</a:t>
            </a:r>
            <a:endParaRPr lang="en-US" altLang="zh-CN" sz="5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785386"/>
      </p:ext>
    </p:extLst>
  </p:cSld>
  <p:clrMapOvr>
    <a:masterClrMapping/>
  </p:clrMapOvr>
  <p:transition spd="slow" advClick="0" advTm="1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5265400" y="-85363"/>
            <a:ext cx="9093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暴力是有效的技术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339342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蛮力法也是一种重要的算法设计技术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 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理论上，蛮力法可以解决可计算领域的各种问题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蛮力法经常用来解决一些较小规模的问题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(3)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对于一些重要的问题蛮力法可以产生一些合理的算法，具备一些实用价值，而且不受问题规模的限制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(4)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蛮力法可以作为某类问题时间性能的底限，来衡量同样问题的更高效算法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 </a:t>
            </a:r>
          </a:p>
        </p:txBody>
      </p:sp>
      <p:pic>
        <p:nvPicPr>
          <p:cNvPr id="9" name="图片 19459" descr="david_goliath_victory_sm_nw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056" y="5111731"/>
            <a:ext cx="5150484" cy="51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0527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304494" y="608556"/>
            <a:ext cx="13277850" cy="1318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56945" y="1457325"/>
            <a:ext cx="84047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自写全排列（第</a:t>
            </a:r>
            <a:r>
              <a:rPr lang="en-US" altLang="zh-CN" sz="56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</a:t>
            </a:r>
            <a:r>
              <a:rPr lang="zh-CN" altLang="en-US" sz="56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种）</a:t>
            </a:r>
          </a:p>
        </p:txBody>
      </p:sp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41774" y="3709670"/>
            <a:ext cx="92300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不需要生成一个完整排列。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例如一个排列的前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个数，如果不满足“□ 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□ = □”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，那么后面的</a:t>
            </a:r>
            <a:r>
              <a:rPr lang="en-US" altLang="zh-CN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个数不管怎么排列都不对。</a:t>
            </a: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这种提前终止搜索的技术叫“剪枝”。</a:t>
            </a:r>
            <a:endParaRPr sz="4400" dirty="0">
              <a:solidFill>
                <a:srgbClr val="00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31095" y="1362075"/>
            <a:ext cx="11448055" cy="11787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==13: 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b[10] == b[11]*b[12]:  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return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==4  and b[1]+b[2] != b[3]: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      #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==7  and b[4]-b[5] != b[6]: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       #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==10 and b[7]*b[8] != b[9]: 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     #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剪枝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range(1,14):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not vis[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b[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(num+1)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vis[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]=0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 = [0]*15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vis=[0]*15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4999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15959" y="3817257"/>
            <a:ext cx="16757741" cy="1784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连通性判断：图论的一个简单问题，给定一张图，图由点和连接点的边组成，要求找到图中互相连通的部分。</a:t>
            </a:r>
            <a:endParaRPr lang="en-US" altLang="zh-CN" sz="44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5.3.1  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：连通性判断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570475"/>
      </p:ext>
    </p:extLst>
  </p:cSld>
  <p:clrMapOvr>
    <a:masterClrMapping/>
  </p:clrMapOvr>
  <p:transition spd="slow" advClick="0" advTm="1000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全球变暖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2018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年第九届蓝桥杯省赛，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178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5" y="2621502"/>
            <a:ext cx="1638702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你有一张某海域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像素的照片，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"."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表示海洋、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"#"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表示陆地，如下所示：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四个方向上连在一起的一片陆地组成一座岛屿。例如上图就有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座岛屿。由于全球变暖导致了海面上升，科学家预测未来几十年，岛屿边缘一个像素的范围会被海水淹没。具体来说如果一块陆地像素与海洋相邻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上下左右四个相邻像素中有海洋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，它就会被淹没。例如上图中的海域未来会变成如下样子：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请你计算：照片中有多少岛屿会被完全淹没。照片保证第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列的像素都是海洋。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N(1≤N≤1000)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列代表一张海域照片。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输出一个整数表示答案。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7692914" y="2494508"/>
            <a:ext cx="3585030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5752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4711" y="3915826"/>
            <a:ext cx="221374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连通性问题，计算步骤：</a:t>
            </a:r>
            <a:endParaRPr lang="en-US" altLang="zh-CN" sz="4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/>
              <a:t>遍历一个连通块（找到这个连通块中所有的’</a:t>
            </a:r>
            <a:r>
              <a:rPr lang="en-US" altLang="zh-CN" sz="4800" dirty="0"/>
              <a:t>#‘</a:t>
            </a:r>
            <a:r>
              <a:rPr lang="zh-CN" altLang="en-US" sz="4800" dirty="0"/>
              <a:t>，标记已经搜过，不用再搜）；</a:t>
            </a:r>
            <a:endParaRPr lang="en-US" altLang="zh-CN" sz="4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/>
              <a:t>再遍历下一个连通块</a:t>
            </a:r>
            <a:r>
              <a:rPr lang="en-US" altLang="zh-CN" sz="4800" dirty="0"/>
              <a:t>……</a:t>
            </a:r>
            <a:r>
              <a:rPr lang="zh-CN" altLang="en-US" sz="4800" dirty="0"/>
              <a:t>；</a:t>
            </a:r>
            <a:endParaRPr lang="en-US" altLang="zh-CN" sz="4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800" dirty="0"/>
              <a:t>遍历完所有连通块，统计有多少个连通块。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6887370" y="67762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2675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什么岛屿不会被完全淹没？</a:t>
            </a:r>
            <a:endParaRPr lang="en-US" altLang="zh-CN" sz="48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若岛中有个陆地（称为高地），它周围都是陆地，那么这个岛不会被完全淹没。</a:t>
            </a:r>
            <a:endParaRPr lang="en-US" altLang="zh-CN" sz="48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用</a:t>
            </a:r>
            <a:r>
              <a:rPr lang="en-US" altLang="zh-CN" sz="4800" dirty="0"/>
              <a:t>DFS</a:t>
            </a:r>
            <a:r>
              <a:rPr lang="zh-CN" altLang="en-US" sz="4800" dirty="0"/>
              <a:t>搜出有多少个岛（连通块），检查这个岛有没有高地，统计那些没有高地的岛（连通块）的数量，就是答案。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计算复杂度：每个像素点只用搜一次且必须至少搜一次，共</a:t>
            </a:r>
            <a:r>
              <a:rPr lang="en-US" altLang="zh-CN" sz="4800" dirty="0"/>
              <a:t>N</a:t>
            </a:r>
            <a:r>
              <a:rPr lang="en-US" altLang="zh-CN" sz="4800" baseline="30000" dirty="0"/>
              <a:t>2</a:t>
            </a:r>
            <a:r>
              <a:rPr lang="zh-CN" altLang="en-US" sz="4800" dirty="0"/>
              <a:t>个点，</a:t>
            </a:r>
            <a:r>
              <a:rPr lang="en-US" altLang="zh-CN" sz="4800" dirty="0"/>
              <a:t>DFS</a:t>
            </a:r>
            <a:r>
              <a:rPr lang="zh-CN" altLang="en-US" sz="4800" dirty="0"/>
              <a:t>的复杂度是</a:t>
            </a:r>
            <a:r>
              <a:rPr lang="en-US" altLang="zh-CN" sz="4800" dirty="0"/>
              <a:t>O(N</a:t>
            </a:r>
            <a:r>
              <a:rPr lang="en-US" altLang="zh-CN" sz="4800" baseline="30000" dirty="0"/>
              <a:t>2</a:t>
            </a:r>
            <a:r>
              <a:rPr lang="en-US" altLang="zh-CN" sz="4800" dirty="0"/>
              <a:t>)</a:t>
            </a:r>
            <a:r>
              <a:rPr lang="zh-CN" altLang="en-US" sz="4800" dirty="0"/>
              <a:t>，不可能更好了。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79300" y="48458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9761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04712" y="3915826"/>
            <a:ext cx="161430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从图上任意一个点</a:t>
            </a:r>
            <a:r>
              <a:rPr lang="en-US" altLang="zh-CN" sz="4800" dirty="0"/>
              <a:t>u</a:t>
            </a:r>
            <a:r>
              <a:rPr lang="zh-CN" altLang="en-US" sz="4800" dirty="0"/>
              <a:t>开始遍历，标记</a:t>
            </a:r>
            <a:r>
              <a:rPr lang="en-US" altLang="zh-CN" sz="4800" dirty="0"/>
              <a:t>u</a:t>
            </a:r>
            <a:r>
              <a:rPr lang="zh-CN" altLang="en-US" sz="4800" dirty="0"/>
              <a:t>已经搜过。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递归</a:t>
            </a:r>
            <a:r>
              <a:rPr lang="en-US" altLang="zh-CN" sz="4800" dirty="0"/>
              <a:t>u</a:t>
            </a:r>
            <a:r>
              <a:rPr lang="zh-CN" altLang="en-US" sz="4800" dirty="0"/>
              <a:t>的所有符合连通条件的邻居点。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递归结束，找到了与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连通的所有点，这是一个连通块。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不与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连通的、其他没有访问到的点，继续用上述步骤处理，找到所有的连通块。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判断连通性的步骤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079300" y="48458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4556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5.2.1 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原理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搜索的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原理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：“逐层扩散”。从起点出发，按层次从近到远，逐层先后搜索。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编码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：用队列实现。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一般用于求最短路径问题，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的特点是逐层搜索，先搜到的层离起点更近。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84995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：找最短路路径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207220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找从</a:t>
            </a:r>
            <a:r>
              <a:rPr lang="en-US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@</a:t>
            </a:r>
            <a:r>
              <a:rPr lang="zh-CN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到*的最短路径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487" y="4156888"/>
            <a:ext cx="17361563" cy="8803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487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126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：用队列实现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311" y="2907528"/>
            <a:ext cx="16627696" cy="4699471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307414" y="8802041"/>
          <a:ext cx="17672985" cy="41835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5105">
                  <a:extLst>
                    <a:ext uri="{9D8B030D-6E8A-4147-A177-3AD203B41FA5}">
                      <a16:colId xmlns:a16="http://schemas.microsoft.com/office/drawing/2014/main" val="3792816310"/>
                    </a:ext>
                  </a:extLst>
                </a:gridCol>
                <a:gridCol w="4146363">
                  <a:extLst>
                    <a:ext uri="{9D8B030D-6E8A-4147-A177-3AD203B41FA5}">
                      <a16:colId xmlns:a16="http://schemas.microsoft.com/office/drawing/2014/main" val="2379133019"/>
                    </a:ext>
                  </a:extLst>
                </a:gridCol>
                <a:gridCol w="4571630">
                  <a:extLst>
                    <a:ext uri="{9D8B030D-6E8A-4147-A177-3AD203B41FA5}">
                      <a16:colId xmlns:a16="http://schemas.microsoft.com/office/drawing/2014/main" val="3450039795"/>
                    </a:ext>
                  </a:extLst>
                </a:gridCol>
                <a:gridCol w="5439887">
                  <a:extLst>
                    <a:ext uri="{9D8B030D-6E8A-4147-A177-3AD203B41FA5}">
                      <a16:colId xmlns:a16="http://schemas.microsoft.com/office/drawing/2014/main" val="124632027"/>
                    </a:ext>
                  </a:extLst>
                </a:gridCol>
              </a:tblGrid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 dirty="0">
                          <a:effectLst/>
                        </a:rPr>
                        <a:t>步骤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出队列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进队列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kern="100">
                          <a:effectLst/>
                        </a:rPr>
                        <a:t>当前队列内的点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87628859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(1)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794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800" dirty="0">
                          <a:effectLst/>
                        </a:rPr>
                        <a:t> 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1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1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602149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(2)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1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2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2</a:t>
                      </a:r>
                      <a:r>
                        <a:rPr lang="zh-CN" altLang="en-US" sz="4800" kern="100">
                          <a:effectLst/>
                        </a:rPr>
                        <a:t>、</a:t>
                      </a:r>
                      <a:r>
                        <a:rPr lang="en-US" altLang="zh-CN" sz="4800" kern="100">
                          <a:effectLst/>
                        </a:rPr>
                        <a:t>3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4458828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(3)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>
                          <a:effectLst/>
                        </a:rPr>
                        <a:t>2</a:t>
                      </a:r>
                      <a:endParaRPr lang="zh-CN" altLang="en-US" sz="5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81385194"/>
                  </a:ext>
                </a:extLst>
              </a:tr>
              <a:tr h="50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(4)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3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7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8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800" kern="100" dirty="0">
                          <a:effectLst/>
                        </a:rPr>
                        <a:t>4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5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6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7</a:t>
                      </a:r>
                      <a:r>
                        <a:rPr lang="zh-CN" altLang="en-US" sz="4800" kern="100" dirty="0">
                          <a:effectLst/>
                        </a:rPr>
                        <a:t>、</a:t>
                      </a:r>
                      <a:r>
                        <a:rPr lang="en-US" altLang="zh-CN" sz="4800" kern="100" dirty="0">
                          <a:effectLst/>
                        </a:rPr>
                        <a:t>8</a:t>
                      </a:r>
                      <a:endParaRPr lang="zh-CN" altLang="en-US" sz="5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2231045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92826646"/>
      </p:ext>
    </p:extLst>
  </p:cSld>
  <p:clrMapOvr>
    <a:masterClrMapping/>
  </p:clrMapOvr>
  <p:transition spd="slow" advClick="0" advTm="100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5.2.2 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最短路径问题用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855980" y="2973908"/>
            <a:ext cx="224866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的特点：逐层扩散。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往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的队列中加入邻居结点时，按距离起点远近的顺序加入：先加入距离起点为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的邻居结点，加完之后，再加入距离为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的邻居结点，等等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搜完一层，才会继续搜下一层。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最短路径：从起点开始，沿着每一层逐步往外走，每多一层，路径长度就增加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所有长度相同的最短路径都是从相同的层次扩散出去的。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搜到第一个到达终点的路径，就是最短路径。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7489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097000" y="-85363"/>
            <a:ext cx="102622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暴力的基本方法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110085" cy="84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蛮力的基本方法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扫描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关键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依次处理所有元素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基本的扫描技术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——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遍历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（1）集合的遍历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（2）线性表的遍历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（3）树的遍历 </a:t>
            </a:r>
          </a:p>
          <a:p>
            <a:pPr algn="l">
              <a:lnSpc>
                <a:spcPct val="17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（4）图的遍历 </a:t>
            </a: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new/VCG41N869086114.jpg" descr="&amp;pky260_sjzg_VCG41N86908611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5798" y="3975099"/>
            <a:ext cx="10147016" cy="7610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8200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最短路径问题：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的应用场合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8690" y="3296471"/>
            <a:ext cx="22486619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应用场合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：点和点直接的距离是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，即边长是</a:t>
            </a: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1550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42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迷宫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2019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年第十届省赛，填空题，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602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2289302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下图给出了一个迷宫的平面图，其中标记为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的为障碍，标记为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的为可以通行的地方。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010000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000100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001001</a:t>
            </a:r>
          </a:p>
          <a:p>
            <a:pPr algn="l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110000</a:t>
            </a:r>
          </a:p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迷宫的入口为左上角，出口为右下角，在迷宫中，只能从一个位置走到这个它的上、下、左、右四个方向之一。对于上面的迷宫，从入口开始，可以按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DRRURRDDDR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的顺序通过迷宫，一共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步。其中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R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分别表示向下、向上、向左、向右走。对于下面这个更复杂的迷宫（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列），请找出一种通过迷宫的方式，其使用的步数最少，在步数最少的前提下，请找出字典序最小的一个作为答案。请注意在字典序中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D&lt;L&lt;R&lt;U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8345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09" y="2494508"/>
            <a:ext cx="14049723" cy="1025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254510"/>
      </p:ext>
    </p:extLst>
  </p:cSld>
  <p:clrMapOvr>
    <a:masterClrMapping/>
  </p:clrMapOvr>
  <p:transition spd="slow" advClick="0" advTm="1000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字典序最小的最短路径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35634"/>
            <a:ext cx="221781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题目求字典序最小的最短路径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在每次扩散下一层（往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的队列中加入下一层的结点）时，按字典序“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D&lt;L&lt;R&lt;U”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的顺序加下一层的结点，那么第一个搜到的最短路径就是字典序最小的。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计算复杂度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：每个点只搜一次，即进入队列和出队列一次。复杂度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O(n)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是迷宫内结点的总数。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能用于解决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千万个点的最短路问题。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56147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输出路径的两种方法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2905" y="4323034"/>
            <a:ext cx="22178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简单方法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标准方法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27245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输出路径：简单方法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02904" y="4323034"/>
            <a:ext cx="2267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简单方法：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每扩展到一个点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，都在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上存储从起点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v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的完整路径。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到达终点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时，得到了从起点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到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t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的完整路径。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优点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：简单、适合小图。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缺点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：占用大量空间，因为每个点上都存储了完整的路径。不适合大图。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103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574639" y="-1664104"/>
            <a:ext cx="8949447" cy="18153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830844" y="3692135"/>
            <a:ext cx="16831553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# 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</a:p>
          <a:p>
            <a:pPr algn="l"/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19938188" y="2624383"/>
            <a:ext cx="3429000" cy="1381125"/>
          </a:xfrm>
          <a:prstGeom prst="wedgeRectCallout">
            <a:avLst>
              <a:gd name="adj1" fmla="val -40411"/>
              <a:gd name="adj2" fmla="val 93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读迷宫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15" y="3092179"/>
            <a:ext cx="5144117" cy="7238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0190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123149" y="-3544852"/>
            <a:ext cx="13716000" cy="208057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标注 6"/>
          <p:cNvSpPr/>
          <p:nvPr/>
        </p:nvSpPr>
        <p:spPr>
          <a:xfrm>
            <a:off x="284267" y="7008581"/>
            <a:ext cx="2466975" cy="2362527"/>
          </a:xfrm>
          <a:prstGeom prst="wedgeRectCallout">
            <a:avLst>
              <a:gd name="adj1" fmla="val 128985"/>
              <a:gd name="adj2" fmla="val -47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BFS</a:t>
            </a:r>
            <a:r>
              <a:rPr lang="zh-CN" altLang="en-US" sz="4400" dirty="0">
                <a:solidFill>
                  <a:srgbClr val="FF0000"/>
                </a:solidFill>
              </a:rPr>
              <a:t>：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队列实现</a:t>
            </a:r>
          </a:p>
        </p:txBody>
      </p:sp>
      <p:sp>
        <p:nvSpPr>
          <p:cNvPr id="6" name="文本框 5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32400" y="420052"/>
            <a:ext cx="19151600" cy="126803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(1,1),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1, “”))   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队列：坐标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、坐标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、路径</a:t>
            </a:r>
            <a:endParaRPr lang="en-US" altLang="zh-CN" sz="4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   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x,y,p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print(p); exit #</a:t>
            </a:r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打印完整路径，退出</a:t>
            </a:r>
          </a:p>
          <a:p>
            <a:pPr algn="l"/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#</a:t>
            </a:r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path = 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p+k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#</a:t>
            </a:r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记录从起点到这个点的完整路径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path))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8299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  <p:bldP spid="6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467601" y="-3453130"/>
            <a:ext cx="13716000" cy="206756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5232400" y="420052"/>
            <a:ext cx="19151600" cy="126803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</a:p>
          <a:p>
            <a:pPr algn="l"/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  <a:endParaRPr lang="en-US" altLang="zh-CN" sz="4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(1,1),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终点是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1, ""))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  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x,y,p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print(p); exit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打印完整路径，退出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#</a:t>
            </a:r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path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p+k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记录从起点到这个点的完整路径</a:t>
            </a:r>
          </a:p>
          <a:p>
            <a:pPr algn="l"/>
            <a:r>
              <a:rPr lang="zh-CN" altLang="en-US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8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path))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474335" y="7090465"/>
            <a:ext cx="3234063" cy="2362527"/>
          </a:xfrm>
          <a:prstGeom prst="wedgeRectCallout">
            <a:avLst>
              <a:gd name="adj1" fmla="val 97114"/>
              <a:gd name="adj2" fmla="val -32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路径：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记录、打印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25578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输出路径：标准方法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83026" y="3686930"/>
            <a:ext cx="2267149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标准方法：</a:t>
            </a: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在每个点上记录它的前驱点</a:t>
            </a: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从终点一步步回溯到起点，得到一条完整路径。</a:t>
            </a: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优点：节省空间，因为每个点上只存储了上一个点。适合大图。</a:t>
            </a: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（在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中，路径可以用栈来记录，参考“路径之谜 ，</a:t>
            </a:r>
            <a:r>
              <a:rPr lang="en-US" altLang="zh-CN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lanqiaoOJ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题号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”）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285274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249400" y="-85363"/>
            <a:ext cx="10109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搜索的基本思路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50" y="4252277"/>
            <a:ext cx="12110085" cy="413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Breadth-First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Search，宽度优先搜索，或称为广度优先搜索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en-US" altLang="zh-CN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DFS</a:t>
            </a:r>
            <a:r>
              <a:rPr lang="zh-CN" altLang="en-US" sz="4000" dirty="0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Depth-First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Search，深度优先搜索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36998" y="5867400"/>
            <a:ext cx="809417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33661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166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 return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     #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#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#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(‘D’,‘L’,‘R’,‘U’)               #</a:t>
            </a:r>
            <a:r>
              <a:rPr lang="zh-CN" altLang="en-US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 </a:t>
            </a:r>
          </a:p>
          <a:p>
            <a:pPr algn="l"/>
            <a:r>
              <a:rPr lang="en-US" altLang="zh-CN" sz="4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      #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          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(1,1),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终点是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if x==30 and y==50: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exit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                  #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pre[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479753" y="4945090"/>
            <a:ext cx="3429000" cy="1381125"/>
          </a:xfrm>
          <a:prstGeom prst="wedgeRectCallout">
            <a:avLst>
              <a:gd name="adj1" fmla="val 90603"/>
              <a:gd name="adj2" fmla="val -3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读迷宫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228991"/>
      </p:ext>
    </p:extLst>
  </p:cSld>
  <p:clrMapOvr>
    <a:masterClrMapping/>
  </p:clrMapOvr>
  <p:transition spd="slow" advClick="0" advTm="1000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24649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 return       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 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endParaRPr lang="zh-CN" altLang="en-US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方向，定义为元组，不可改</a:t>
            </a:r>
          </a:p>
          <a:p>
            <a:pPr algn="l"/>
            <a:r>
              <a:rPr lang="en-US" altLang="zh-CN" sz="12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1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 # 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if x==30 and y==50: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exit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 #</a:t>
            </a:r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pre[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4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4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53737" y="7207363"/>
            <a:ext cx="2466975" cy="2362527"/>
          </a:xfrm>
          <a:prstGeom prst="wedgeRectCallout">
            <a:avLst>
              <a:gd name="adj1" fmla="val 172496"/>
              <a:gd name="adj2" fmla="val 27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BFS</a:t>
            </a:r>
            <a:r>
              <a:rPr lang="zh-CN" altLang="en-US" sz="4400" dirty="0">
                <a:solidFill>
                  <a:srgbClr val="FF0000"/>
                </a:solidFill>
              </a:rPr>
              <a:t>：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4400" dirty="0">
                <a:solidFill>
                  <a:srgbClr val="FF0000"/>
                </a:solidFill>
              </a:rPr>
              <a:t>队列实现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90434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207780" y="678515"/>
            <a:ext cx="19151600" cy="124649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 return       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 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最后打印的是终点</a:t>
            </a:r>
          </a:p>
          <a:p>
            <a:pPr algn="l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方向，定义为元组，不可改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 #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exit  #</a:t>
            </a:r>
            <a:r>
              <a:rPr lang="zh-CN" altLang="en-US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 #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4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53737" y="7644685"/>
            <a:ext cx="3309611" cy="2362527"/>
          </a:xfrm>
          <a:prstGeom prst="wedgeRectCallout">
            <a:avLst>
              <a:gd name="adj1" fmla="val 116037"/>
              <a:gd name="adj2" fmla="val -14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路径：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记录、打印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24942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853364" y="-2814636"/>
            <a:ext cx="13716000" cy="193452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 descr="7b0a202020202262756c6c6574223a20227b5c2263617465676f727949645c223a31303030352c5c2274656d706c61746549645c223a32303233313332387d220a7d0a"/>
          <p:cNvSpPr txBox="1"/>
          <p:nvPr/>
        </p:nvSpPr>
        <p:spPr>
          <a:xfrm>
            <a:off x="6108388" y="1046813"/>
            <a:ext cx="19151600" cy="128958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Queue</a:t>
            </a:r>
          </a:p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x==1 and y==1:  return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回溯到了起点，递归结束，返回</a:t>
            </a:r>
          </a:p>
          <a:p>
            <a:pPr algn="l"/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pre[x][y]=='D':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(x-1,y);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回溯，往上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pre[x][y]=='L':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y+1);#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回溯，往右 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pre[x][y]=='R':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(x,  y-1);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pre[x][y]=='U': </a:t>
            </a:r>
            <a:r>
              <a:rPr lang="en-US" altLang="zh-CN" sz="4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(x+1,y);</a:t>
            </a:r>
          </a:p>
          <a:p>
            <a:pPr algn="l"/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print(pre[x][y],end="")         #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最后打印终点</a:t>
            </a:r>
            <a:endParaRPr lang="zh-CN" altLang="en-US" sz="6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range(0, 30):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       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读迷宫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)):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'1'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+ '1'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为迷宫加左边和右边的围墙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[52 * '1']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[52 * '1']                  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为迷宫加上面和下面的围墙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[list(map(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list(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 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       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记录迷宫的状态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 = ('D','L','R','U')                             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方向，定义为元组，不可改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((1,0),(0,-1),(0,1),(-1,0))</a:t>
            </a:r>
          </a:p>
          <a:p>
            <a:pPr algn="l"/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 = [[(-1, -1)] * (52) 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range( 32)]  #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用于保存前一个点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vis[1][1] = 1             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起点是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(1,1)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((1, 1))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q.qsize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!= 0: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以（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）为起点开始移动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x==30 and y==50:  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print_path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(30,50); exit  #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打印路径，退出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range(4):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x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][0]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y +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][1]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if 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!= 1:     #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把访问过的点变成墙，后面不再访问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1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pre[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k[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559446" y="3518452"/>
            <a:ext cx="4131824" cy="3299791"/>
          </a:xfrm>
          <a:prstGeom prst="wedgeRectCallout">
            <a:avLst>
              <a:gd name="adj1" fmla="val 98834"/>
              <a:gd name="adj2" fmla="val -23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路径打印：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l"/>
            <a:r>
              <a:rPr lang="zh-CN" altLang="en-US" sz="4400" dirty="0">
                <a:solidFill>
                  <a:srgbClr val="FF0000"/>
                </a:solidFill>
              </a:rPr>
              <a:t>从终点递归到起点，然后打印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280681"/>
      </p:ext>
    </p:extLst>
  </p:cSld>
  <p:clrMapOvr>
    <a:masterClrMapping/>
  </p:clrMapOvr>
  <p:transition spd="slow" advClick="0" advTm="1000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168"/>
              <a:ext cx="33628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5.3.2 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：连通性判断、</a:t>
              </a:r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用三种队列实现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492159" y="4579257"/>
            <a:ext cx="1844954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连通性判断：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        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图论的一个简单问题，给定一张图，图由点和连接点的边组成，要求找到图中互相连通的部分。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在第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17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讲中，用</a:t>
            </a:r>
            <a:r>
              <a:rPr lang="en-US" altLang="zh-CN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DFS</a:t>
            </a:r>
            <a:r>
              <a:rPr lang="zh-CN" altLang="en-US" sz="4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" panose="02020400000000000000" charset="-122"/>
              </a:rPr>
              <a:t>讲解了连通性判断</a:t>
            </a:r>
            <a:endParaRPr lang="en-US" altLang="zh-CN" sz="4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642658"/>
      </p:ext>
    </p:extLst>
  </p:cSld>
  <p:clrMapOvr>
    <a:masterClrMapping/>
  </p:clrMapOvr>
  <p:transition spd="slow" advClick="0" advTm="1000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43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全球变暖 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2018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年第九届蓝桥杯省赛，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178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5" y="2621502"/>
            <a:ext cx="1638702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你有一张某海域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NxN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像素的照片，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"."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表示海洋、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"#"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表示陆地，如下所示：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其中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"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四个方向上连在一起的一片陆地组成一座岛屿。例如上图就有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座岛屿。由于全球变暖导致了海面上升，科学家预测未来几十年，岛屿边缘一个像素的范围会被海水淹没。具体来说如果一块陆地像素与海洋相邻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上下左右四个相邻像素中有海洋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，它就会被淹没。例如上图中的海域未来会变成如下样子：</a:t>
            </a: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请你计算：照片中有多少岛屿会被完全淹没。照片保证第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行、第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列的像素都是海洋。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输入描述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第一行包含一个整数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N(1≤N≤1000)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。以下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行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列代表一张海域照片。</a:t>
            </a:r>
          </a:p>
          <a:p>
            <a:pPr algn="l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输出描述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输出一个整数表示答案。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8657544" y="2494508"/>
            <a:ext cx="3585030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4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4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54728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123270" y="3509426"/>
            <a:ext cx="2289052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4800" dirty="0"/>
              <a:t>BFS</a:t>
            </a:r>
            <a:r>
              <a:rPr lang="zh-CN" altLang="en-US" sz="4800" dirty="0"/>
              <a:t>判断连通性的步骤：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/>
              <a:t>从图上任意一个点</a:t>
            </a:r>
            <a:r>
              <a:rPr lang="en-US" altLang="zh-CN" sz="4800" dirty="0"/>
              <a:t>u</a:t>
            </a:r>
            <a:r>
              <a:rPr lang="zh-CN" altLang="en-US" sz="4800" dirty="0"/>
              <a:t>开始遍历，把它放进队列中。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/>
              <a:t>弹出队首</a:t>
            </a:r>
            <a:r>
              <a:rPr lang="en-US" altLang="zh-CN" sz="4800" dirty="0"/>
              <a:t>u</a:t>
            </a:r>
            <a:r>
              <a:rPr lang="zh-CN" altLang="en-US" sz="4800" dirty="0"/>
              <a:t>，标记</a:t>
            </a:r>
            <a:r>
              <a:rPr lang="en-US" altLang="zh-CN" sz="4800" dirty="0"/>
              <a:t>u</a:t>
            </a:r>
            <a:r>
              <a:rPr lang="zh-CN" altLang="en-US" sz="4800" dirty="0"/>
              <a:t>已搜过，然后搜索</a:t>
            </a:r>
            <a:r>
              <a:rPr lang="en-US" altLang="zh-CN" sz="4800" dirty="0"/>
              <a:t>u</a:t>
            </a:r>
            <a:r>
              <a:rPr lang="zh-CN" altLang="en-US" sz="4800" dirty="0"/>
              <a:t>的邻居点，即与</a:t>
            </a:r>
            <a:r>
              <a:rPr lang="en-US" altLang="zh-CN" sz="4800" dirty="0"/>
              <a:t>u</a:t>
            </a:r>
            <a:r>
              <a:rPr lang="zh-CN" altLang="en-US" sz="4800" dirty="0"/>
              <a:t>连通的点，放到队列中。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/>
              <a:t>继续弹出队首，标记搜过，然后搜索与它连通的邻居点，放进队列。</a:t>
            </a:r>
          </a:p>
          <a:p>
            <a:r>
              <a:rPr lang="zh-CN" altLang="en-US" sz="4800" dirty="0"/>
              <a:t>继续以上步骤，直到队列为空，此时一个连通块已经找到。</a:t>
            </a:r>
            <a:endParaRPr lang="en-US" altLang="zh-CN" sz="4800" dirty="0"/>
          </a:p>
          <a:p>
            <a:r>
              <a:rPr lang="zh-CN" altLang="en-US" sz="4800" dirty="0"/>
              <a:t>其他没有访问到的点，属于另外的连通块，按以上步骤再次处理这些点。</a:t>
            </a:r>
            <a:endParaRPr lang="en-US" altLang="zh-CN" sz="4800" dirty="0"/>
          </a:p>
          <a:p>
            <a:r>
              <a:rPr lang="zh-CN" altLang="en-US" sz="4800" dirty="0"/>
              <a:t>最后所有点都搜到，所有连通块也都找到。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连通性判断：</a:t>
            </a:r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BFS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1802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4800" dirty="0"/>
              <a:t>什么岛屿不会被完全淹没？</a:t>
            </a:r>
            <a:endParaRPr lang="en-US" altLang="zh-CN" sz="48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若岛中有个陆地（称为高地），它周围都是陆地，那么这个岛不会被完全淹没。</a:t>
            </a:r>
            <a:endParaRPr lang="en-US" altLang="zh-CN" sz="48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用</a:t>
            </a:r>
            <a:r>
              <a:rPr lang="en-US" altLang="zh-CN" sz="4800" dirty="0"/>
              <a:t>BFS</a:t>
            </a:r>
            <a:r>
              <a:rPr lang="zh-CN" altLang="en-US" sz="4800" dirty="0"/>
              <a:t>搜出有多少个岛（连通块），检查这个岛有没有高地，统计那些没有高地的岛（连通块）的数量，就是答案。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dirty="0"/>
              <a:t>计算复杂度：每个像素点只用搜一次且必须至少搜一次，共</a:t>
            </a:r>
            <a:r>
              <a:rPr lang="en-US" altLang="zh-CN" sz="4800" dirty="0"/>
              <a:t>N</a:t>
            </a:r>
            <a:r>
              <a:rPr lang="en-US" altLang="zh-CN" sz="4800" baseline="30000" dirty="0"/>
              <a:t>2</a:t>
            </a:r>
            <a:r>
              <a:rPr lang="zh-CN" altLang="en-US" sz="4800" dirty="0"/>
              <a:t>个点，</a:t>
            </a:r>
            <a:r>
              <a:rPr lang="en-US" altLang="zh-CN" sz="4800" dirty="0"/>
              <a:t>BFS</a:t>
            </a:r>
            <a:r>
              <a:rPr lang="zh-CN" altLang="en-US" sz="4800" dirty="0"/>
              <a:t>的复杂度是</a:t>
            </a:r>
            <a:r>
              <a:rPr lang="en-US" altLang="zh-CN" sz="4800" dirty="0"/>
              <a:t>O(N</a:t>
            </a:r>
            <a:r>
              <a:rPr lang="en-US" altLang="zh-CN" sz="4800" baseline="30000" dirty="0"/>
              <a:t>2</a:t>
            </a:r>
            <a:r>
              <a:rPr lang="en-US" altLang="zh-CN" sz="4800" dirty="0"/>
              <a:t>)</a:t>
            </a:r>
            <a:r>
              <a:rPr lang="zh-CN" altLang="en-US" sz="4800" dirty="0"/>
              <a:t>，不可能更好了。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连通性判断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 descr="7b0a202020202262756c6c6574223a20227b5c2263617465676f727949645c223a31303030352c5c2274656d706c61746549645c223a32303233313332387d220a7d0a"/>
          <p:cNvSpPr txBox="1"/>
          <p:nvPr/>
        </p:nvSpPr>
        <p:spPr>
          <a:xfrm>
            <a:off x="19460300" y="4693422"/>
            <a:ext cx="3585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.##....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..####.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...###.</a:t>
            </a:r>
          </a:p>
          <a:p>
            <a:pPr algn="l"/>
            <a: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.......</a:t>
            </a:r>
            <a:endParaRPr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7230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  <p:bldP spid="18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815" y="81280"/>
            <a:ext cx="3248660" cy="5283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04687" y="3391951"/>
            <a:ext cx="168451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000">
                <a:solidFill>
                  <a:srgbClr val="00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6000" dirty="0"/>
              <a:t>queue</a:t>
            </a:r>
            <a:r>
              <a:rPr lang="zh-CN" altLang="en-US" sz="6000" dirty="0"/>
              <a:t> </a:t>
            </a:r>
            <a:endParaRPr lang="en-US" altLang="zh-CN" sz="6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6000" dirty="0"/>
              <a:t>list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6000" dirty="0" err="1"/>
              <a:t>deque</a:t>
            </a:r>
            <a:r>
              <a:rPr lang="zh-CN" altLang="en-US" sz="6000" dirty="0"/>
              <a:t>。</a:t>
            </a:r>
            <a:r>
              <a:rPr lang="en-US" altLang="zh-CN" sz="6000" dirty="0" err="1"/>
              <a:t>deque</a:t>
            </a:r>
            <a:r>
              <a:rPr lang="zh-CN" altLang="en-US" sz="6000" dirty="0"/>
              <a:t>最快</a:t>
            </a:r>
            <a:endParaRPr lang="en-US" altLang="zh-CN" sz="6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6000" dirty="0"/>
          </a:p>
          <a:p>
            <a:pPr marL="685800" indent="-685800">
              <a:buFont typeface="Wingdings" panose="05000000000000000000" pitchFamily="2" charset="2"/>
              <a:buChar char="u"/>
            </a:pPr>
            <a:r>
              <a:rPr lang="zh-CN" altLang="en-US" sz="6000" dirty="0"/>
              <a:t>用“全球变暖”这题演示三种实现。</a:t>
            </a: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0" y="448945"/>
            <a:ext cx="3541395" cy="575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2145" y="771525"/>
            <a:ext cx="78295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版本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-30480"/>
            <a:ext cx="24384000" cy="2524760"/>
            <a:chOff x="0" y="-48"/>
            <a:chExt cx="38400" cy="3976"/>
          </a:xfrm>
        </p:grpSpPr>
        <p:sp>
          <p:nvSpPr>
            <p:cNvPr id="15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52144" y="771525"/>
            <a:ext cx="191789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5600" b="1" spc="6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charset="-122"/>
                <a:cs typeface="Times New Roman" panose="02020603050405020304" pitchFamily="18" charset="0"/>
              </a:rPr>
              <a:t>的三种实现</a:t>
            </a:r>
            <a:endParaRPr sz="5600" b="1" spc="600" dirty="0">
              <a:solidFill>
                <a:schemeClr val="bg1"/>
              </a:solidFill>
              <a:latin typeface="Times New Roman" panose="02020603050405020304" pitchFamily="18" charset="0"/>
              <a:ea typeface="思源宋体 CN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37690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739850" y="-1055803"/>
            <a:ext cx="15076497" cy="1577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queue</a:t>
            </a:r>
            <a:endParaRPr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8401050" y="0"/>
            <a:ext cx="16739234" cy="1264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Queue()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not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 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((0,1),(0,-1),(1,0),(-1,0)):  #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00992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3157200" y="-85363"/>
            <a:ext cx="112020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BFS：一群老鼠走迷宫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50442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老鼠无限多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在每个路口，都派出部分老鼠探索所有没走过的路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走某条路的老鼠，如果碰壁无法前行，就停下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如果到达的路口已经有别的老鼠探索过了，也停下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所有的道路都会走到，而且不会重复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全面扩散、逐层递进</a:t>
            </a:r>
            <a:endParaRPr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645" y="4403725"/>
            <a:ext cx="7708265" cy="63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7094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335548" y="-3309099"/>
            <a:ext cx="15076497" cy="202799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118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queue</a:t>
            </a:r>
            <a:endParaRPr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4876800" y="0"/>
            <a:ext cx="20263484" cy="157889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Queue()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not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((0,1),(0,-1),(1,0),(-1,0)): #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>
              <a:lnSpc>
                <a:spcPct val="120000"/>
              </a:lnSpc>
            </a:pP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20343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6038051" y="-27576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list</a:t>
            </a:r>
            <a:endParaRPr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5446057" y="0"/>
            <a:ext cx="16739234" cy="1498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[(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)]    #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实现队列    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vis[x][y]=1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q: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[(0,1),(0,-1),(1,0),(-1,0)]: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        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     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48862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68681" y="-26814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 descr="7b0a202020202262756c6c6574223a20227b5c2263617465676f727949645c223a31303030352c5c2274656d706c61746549645c223a32303233313332387d220a7d0a"/>
          <p:cNvSpPr txBox="1"/>
          <p:nvPr/>
        </p:nvSpPr>
        <p:spPr>
          <a:xfrm>
            <a:off x="442910" y="1024890"/>
            <a:ext cx="4775520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54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</a:t>
            </a:r>
            <a:r>
              <a:rPr lang="en-US" altLang="zh-CN" sz="5400" dirty="0" err="1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endParaRPr lang="en-US" altLang="zh-CN"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5400" dirty="0">
              <a:solidFill>
                <a:srgbClr val="0070C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最快</a:t>
            </a: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建议需要用队列时，用</a:t>
            </a:r>
            <a:r>
              <a:rPr lang="en-US" altLang="zh-CN" sz="54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deque</a:t>
            </a:r>
            <a:endParaRPr sz="5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37312" y="209281"/>
            <a:ext cx="16739234" cy="167738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collections import *</a:t>
            </a:r>
          </a:p>
          <a:p>
            <a:pPr algn="l"/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flag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q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deque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vis[x][y]=1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while q: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q.popleft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[x][y+1]=='#'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[x][y-1]=='#' and \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[x+1][y]=='#'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[x-1][y]=='#':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flag = 1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[(0,1),(0,-1),(1,0),(-1,0)]: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x+u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   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y+v</a:t>
            </a:r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]==0 and 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]=="#":               </a:t>
            </a:r>
          </a:p>
          <a:p>
            <a:pPr algn="l"/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4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nx,ny</a:t>
            </a:r>
            <a:r>
              <a:rPr lang="en-US" altLang="zh-CN" sz="4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                          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vis[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nx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4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ny</a:t>
            </a:r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</a:p>
          <a:p>
            <a:pPr algn="l"/>
            <a:endParaRPr lang="en-US" altLang="zh-CN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(input())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(list(input()))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[]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vis.append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([0]*n)</a:t>
            </a: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j in range(n):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][j]==0 and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][j]=="#":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flag = 0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if flag == 0: 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+=1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741401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ldLvl="0"/>
      <p:bldP spid="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7" y="1966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剪邮票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年第七届蓝桥杯省赛，填空题，</a:t>
              </a:r>
              <a:r>
                <a:rPr lang="en-US" altLang="zh-CN" sz="4800" b="1" spc="600" dirty="0" err="1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1505</a:t>
              </a:r>
              <a:endParaRPr sz="48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958818"/>
            <a:ext cx="114630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800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张连在一起的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生肖的邮票。现在要从中剪下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张来，要求必须是连着的。仅仅连接一个角不算相连。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比如图中，粉红色所示部分是合格的剪取。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请你计算一共有多少种不同的剪取方法。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ECUST\AppData\Local\Temp\ksohtml4516\wp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45" y="8483133"/>
            <a:ext cx="5343976" cy="408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UST\AppData\Local\Temp\ksohtml4516\wps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45" y="2971369"/>
            <a:ext cx="5343976" cy="44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761856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7" y="1966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剪邮票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2016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年第七届蓝桥杯省赛，填空题，</a:t>
              </a:r>
              <a:r>
                <a:rPr lang="en-US" altLang="zh-CN" sz="4800" b="1" spc="600" dirty="0" err="1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rgbClr val="FF0000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1505</a:t>
              </a:r>
              <a:endParaRPr sz="4800" b="1" spc="600" dirty="0">
                <a:solidFill>
                  <a:srgbClr val="FF0000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958818"/>
            <a:ext cx="127130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思路：暴力求全排列 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+ 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检查连通性。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(1)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用递归暴力列出所有可能的排列：从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个数中选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个数进行全排列。</a:t>
            </a:r>
          </a:p>
          <a:p>
            <a:pPr algn="l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(2)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判断这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个数是否连通。</a:t>
            </a:r>
          </a:p>
          <a:p>
            <a:pPr algn="l"/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算法复杂度：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12*11*10*9*8=12!/7!=95040</a:t>
            </a:r>
          </a:p>
          <a:p>
            <a:pPr algn="l"/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可行！</a:t>
            </a:r>
          </a:p>
        </p:txBody>
      </p:sp>
      <p:pic>
        <p:nvPicPr>
          <p:cNvPr id="2052" name="Picture 4" descr="C:\Users\ECUST\AppData\Local\Temp\ksohtml4516\wp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492" y="5106255"/>
            <a:ext cx="5343976" cy="44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45081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/>
        </p:nvSpPr>
        <p:spPr>
          <a:xfrm>
            <a:off x="687473" y="3128962"/>
            <a:ext cx="6686093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/>
              <a:t>判断</a:t>
            </a:r>
            <a:r>
              <a:rPr lang="en-US" altLang="zh-CN" sz="4800" dirty="0">
                <a:solidFill>
                  <a:srgbClr val="FF0000"/>
                </a:solidFill>
              </a:rPr>
              <a:t>2</a:t>
            </a:r>
            <a:r>
              <a:rPr lang="zh-CN" altLang="en-US" sz="4800" dirty="0"/>
              <a:t>个数是否连通</a:t>
            </a: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1723721" y="5246450"/>
            <a:ext cx="11845435" cy="6990946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4400" dirty="0">
                <a:ea typeface="宋体" panose="02010600030101010101" pitchFamily="2" charset="-122"/>
              </a:rPr>
              <a:t>小技巧：</a:t>
            </a:r>
            <a:endParaRPr lang="en-US" altLang="zh-CN" sz="4400" dirty="0"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4400" dirty="0">
                <a:ea typeface="宋体" panose="02010600030101010101" pitchFamily="2" charset="-122"/>
              </a:rPr>
              <a:t>在原图中向上为-4，向下为+4，向左为-1，向右为+1，但是遇到3 4 5 7 8这种4+1=5，这种情况不符合，所以重构一下原图。</a:t>
            </a:r>
            <a:endParaRPr lang="en-US" altLang="zh-CN" sz="4400" dirty="0"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4400" dirty="0">
                <a:ea typeface="宋体" panose="02010600030101010101" pitchFamily="2" charset="-122"/>
              </a:rPr>
              <a:t>向上为-5，向下为+5，向左为-1，向右为+1。</a:t>
            </a:r>
            <a:endParaRPr lang="en-US" altLang="zh-CN" sz="4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467" y="3131402"/>
            <a:ext cx="5129894" cy="4230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8735" y="7929251"/>
            <a:ext cx="5363358" cy="3753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437804"/>
      </p:ext>
    </p:extLst>
  </p:cSld>
  <p:clrMapOvr>
    <a:masterClrMapping/>
  </p:clrMapOvr>
  <p:transition spd="slow" advClick="0" advTm="1000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/>
        </p:nvSpPr>
        <p:spPr>
          <a:xfrm>
            <a:off x="890634" y="2754447"/>
            <a:ext cx="13272838" cy="940512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/>
              <a:t>判断图中的</a:t>
            </a:r>
            <a:r>
              <a:rPr lang="en-US" altLang="zh-CN" sz="4400" dirty="0"/>
              <a:t>{2,3,4,8,9}</a:t>
            </a:r>
            <a:r>
              <a:rPr lang="zh-CN" altLang="en-US" sz="4400" dirty="0"/>
              <a:t>是否连通。用队列：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2</a:t>
            </a:r>
            <a:r>
              <a:rPr lang="zh-CN" altLang="en-US" sz="4400" dirty="0"/>
              <a:t>进队列：当前队列是</a:t>
            </a:r>
            <a:r>
              <a:rPr lang="en-US" altLang="zh-CN" sz="4400" dirty="0"/>
              <a:t>(2)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2</a:t>
            </a:r>
            <a:r>
              <a:rPr lang="zh-CN" altLang="en-US" sz="4400" dirty="0"/>
              <a:t>的邻居进</a:t>
            </a:r>
            <a:r>
              <a:rPr lang="en-US" altLang="zh-CN" sz="4400" dirty="0"/>
              <a:t>(</a:t>
            </a:r>
            <a:r>
              <a:rPr lang="en-US" altLang="zh-CN" sz="4400" dirty="0">
                <a:solidFill>
                  <a:srgbClr val="FF0000"/>
                </a:solidFill>
              </a:rPr>
              <a:t>push</a:t>
            </a:r>
            <a:r>
              <a:rPr lang="en-US" altLang="zh-CN" sz="4400" dirty="0"/>
              <a:t>)</a:t>
            </a:r>
            <a:r>
              <a:rPr lang="zh-CN" altLang="en-US" sz="4400" dirty="0"/>
              <a:t>队列：当前队列是</a:t>
            </a:r>
            <a:r>
              <a:rPr lang="en-US" altLang="zh-CN" sz="4400" dirty="0"/>
              <a:t>(2 3)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(</a:t>
            </a:r>
            <a:r>
              <a:rPr lang="en-US" altLang="zh-CN" sz="4400" dirty="0">
                <a:solidFill>
                  <a:srgbClr val="FF0000"/>
                </a:solidFill>
              </a:rPr>
              <a:t>pop</a:t>
            </a:r>
            <a:r>
              <a:rPr lang="en-US" altLang="zh-CN" sz="4400" dirty="0"/>
              <a:t>)2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(3)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3</a:t>
            </a:r>
            <a:r>
              <a:rPr lang="zh-CN" altLang="en-US" sz="4400" dirty="0"/>
              <a:t>的邻居进队列：当前队列是</a:t>
            </a:r>
            <a:r>
              <a:rPr lang="en-US" altLang="zh-CN" sz="4400" dirty="0"/>
              <a:t>(3 4 8)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3</a:t>
            </a:r>
            <a:r>
              <a:rPr lang="zh-CN" altLang="en-US" sz="4400" dirty="0"/>
              <a:t>；当前队列是</a:t>
            </a:r>
            <a:r>
              <a:rPr lang="en-US" altLang="zh-CN" sz="4400" dirty="0"/>
              <a:t>(4 8)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4</a:t>
            </a:r>
            <a:r>
              <a:rPr lang="zh-CN" altLang="en-US" sz="4400" dirty="0"/>
              <a:t>的邻居进队列：当前队列是</a:t>
            </a:r>
            <a:r>
              <a:rPr lang="en-US" altLang="zh-CN" sz="4400" dirty="0"/>
              <a:t>(4 8 9)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4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(8 9)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4400" dirty="0"/>
              <a:t>8</a:t>
            </a:r>
            <a:r>
              <a:rPr lang="zh-CN" altLang="en-US" sz="4400" dirty="0"/>
              <a:t>没有没处理过的邻居了。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8</a:t>
            </a:r>
            <a:r>
              <a:rPr lang="zh-CN" altLang="en-US" sz="4400" dirty="0"/>
              <a:t>：当前队列是</a:t>
            </a:r>
            <a:r>
              <a:rPr lang="en-US" altLang="zh-CN" sz="4400" dirty="0"/>
              <a:t>(9)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弹出</a:t>
            </a:r>
            <a:r>
              <a:rPr lang="en-US" altLang="zh-CN" sz="4400" dirty="0"/>
              <a:t>9</a:t>
            </a:r>
            <a:r>
              <a:rPr lang="zh-CN" altLang="en-US" sz="4400" dirty="0"/>
              <a:t>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4400" dirty="0"/>
              <a:t>队列空。   </a:t>
            </a:r>
            <a:endParaRPr lang="en-US" altLang="zh-CN" sz="4400" dirty="0"/>
          </a:p>
          <a:p>
            <a:pPr marL="457200" lvl="1" indent="0">
              <a:buNone/>
            </a:pPr>
            <a:r>
              <a:rPr lang="zh-CN" altLang="en-US" sz="4400" dirty="0">
                <a:solidFill>
                  <a:srgbClr val="FF0000"/>
                </a:solidFill>
              </a:rPr>
              <a:t>如果</a:t>
            </a:r>
            <a:r>
              <a:rPr lang="en-US" altLang="zh-CN" sz="4400" dirty="0">
                <a:solidFill>
                  <a:srgbClr val="FF0000"/>
                </a:solidFill>
              </a:rPr>
              <a:t>5</a:t>
            </a:r>
            <a:r>
              <a:rPr lang="zh-CN" altLang="en-US" sz="4400" dirty="0">
                <a:solidFill>
                  <a:srgbClr val="FF0000"/>
                </a:solidFill>
              </a:rPr>
              <a:t>个数都进过队列，它们就是连通的。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919" y="3369722"/>
            <a:ext cx="6475219" cy="4606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574576"/>
      </p:ext>
    </p:extLst>
  </p:cSld>
  <p:clrMapOvr>
    <a:masterClrMapping/>
  </p:clrMapOvr>
  <p:transition spd="slow" advClick="0" advTm="1000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7268681" y="-2681402"/>
            <a:ext cx="15076497" cy="19176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8504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9" name="文本框 8" descr="7b0a202020202262756c6c6574223a20227b5c2263617465676f727949645c223a31303030352c5c2274656d706c61746549645c223a32303233313332387d220a7d0a"/>
          <p:cNvSpPr txBox="1"/>
          <p:nvPr/>
        </p:nvSpPr>
        <p:spPr>
          <a:xfrm>
            <a:off x="6437312" y="209281"/>
            <a:ext cx="16739234" cy="138807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from queue import *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          #a[0]~a[4]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这前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个数是递归出来的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个数。用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判断它们是否连通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vis=[0]*5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个数的状态，判断其中某个数是否已经用队列处理过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= 0   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进队列的个数。如果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个数都进过队列，说明这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个数连通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Queue()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第一个进队列的数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vis[0] = 1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用队列处理过了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not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q.get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得到队列的第一个数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+= 1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for j in range(5):      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vis[j]==0:            #j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没有用队列处理过。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 k in (-1,1,-5,5):   #k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是上下左右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个方向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]+k==a[j]: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方向连接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q.put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(j)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vis[j]=1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进队列了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if p==5: return True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else:    return False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perm(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s,t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global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s == 5: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()==True: 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+= 1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得到一个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个数的排列，用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判断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个数是否连通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else: 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for 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in range(s,t+1):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a[s],a[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交换</a:t>
            </a: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perm(s+1,t)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],a[s] = a[s],a[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[1,2,3,4,6,7,8,9,11,12,13,14]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不包括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 </a:t>
            </a:r>
          </a:p>
          <a:p>
            <a:pPr algn="l"/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        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统计排列数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perm(0,11)     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求从第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个数到第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个数的全排列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num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//120)          #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除以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得组合数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543306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  <p:bldP spid="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5.4 BFS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判重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0954" y="3600174"/>
            <a:ext cx="21909046" cy="699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 =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：逐步扩展下一层，把扩展出的下一层状态放进队列中处理。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如果这些状态有相同的，只需搜一次，只需要进入队列一次。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必须判重。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Python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判重方法：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、字典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18888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set()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判重 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7068817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set() 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函数创建一个无序、不重复元素集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关系测试，删除重复数据，计算交集、差集、并集、补集。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0135042" y="-831765"/>
            <a:ext cx="13119258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9560302" y="1907238"/>
            <a:ext cx="15516371" cy="128342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= set()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("678");print(a)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("123");print(a)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("678");print(a);print()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b=sorted(a)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s=set("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aabc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");print(s);print()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s=set(["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aabc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","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bca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"]);print(s);print()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= set()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(678); print(b)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(123); print(b)</a:t>
            </a:r>
          </a:p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b.add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(678); print(b);print()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a=set([1,1,2,3,5]); print(a)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b=set([1,2,3,4]);   print(b)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print(a-b)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差，在集合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中但不在集合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中的元素。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print(b-a)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差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a&amp;b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交，同时在集合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中的共同元素。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a|b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并，包括集合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中所有元素。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a^b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补，包括集合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的非共同元素。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013670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3360400" y="-85363"/>
            <a:ext cx="10998836" cy="13865773"/>
          </a:xfrm>
          <a:prstGeom prst="rect">
            <a:avLst/>
          </a:prstGeom>
          <a:solidFill>
            <a:srgbClr val="C2D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DFS：一只老鼠走迷宫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80" y="2844800"/>
            <a:ext cx="12683491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只有一只老鼠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在每个路口，都选择先走右边（当然，选择先走左边也可以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</a:t>
            </a: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能走多远就走多远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碰壁无法再继续往前走，回退一步，这一次走左边，然后继续往下走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能走遍所有的路，而且不会重复（回退不算重复</a:t>
            </a:r>
            <a:r>
              <a:rPr sz="4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）。</a:t>
            </a: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sz="4000" dirty="0" err="1">
                <a:solidFill>
                  <a:srgbClr val="2E7EEE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一路到底、逐层回退</a:t>
            </a:r>
            <a:endParaRPr sz="4000" dirty="0">
              <a:solidFill>
                <a:srgbClr val="2E7EEE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ttp://photo-static-api.fotomore.com/creative/vcg/400/new/VCG41N641326784.jpg" descr="templates\picture_hover\&amp;pky240_sjzg_VCG41N641326784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1785" y="4232910"/>
            <a:ext cx="8559165" cy="666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94913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15"/>
              <a:ext cx="2412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字典判重 </a:t>
              </a: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511550"/>
            <a:ext cx="7068817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字典：无序、可变、有索引的集合。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字典：用花括号定义，有键和值。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11588265" y="479285"/>
            <a:ext cx="9007815" cy="155590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9404660" y="4455888"/>
            <a:ext cx="15516371" cy="78483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a={5:"xy"}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a[1]="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cb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a[2]="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a[2]="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print(a);print()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a.items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()); print(b)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a.items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(), key=lambda x: x[0]); print(b)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按键排序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b=sorted(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a.items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(), key=lambda x: x[1]); print(b)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按值排序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print()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a={"food":"xy","price":555}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a[3]=899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print(a)</a:t>
            </a:r>
            <a:endParaRPr lang="zh-CN" altLang="en-US" sz="3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2188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608"/>
              <a:ext cx="33628" cy="2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 </a:t>
              </a:r>
              <a:r>
                <a:rPr lang="zh-CN" altLang="en-US" sz="56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例题</a:t>
              </a:r>
              <a:endPara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跳蚱蜢 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2017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年第八届省赛，</a:t>
              </a:r>
              <a:r>
                <a:rPr lang="en-US" altLang="zh-CN" sz="4800" b="1" spc="600" dirty="0" err="1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lanqiaoOJ</a:t>
              </a:r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题号</a:t>
              </a:r>
              <a:r>
                <a:rPr lang="en-US" altLang="zh-CN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642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652746" y="3235325"/>
            <a:ext cx="1374415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【</a:t>
            </a:r>
            <a:r>
              <a:rPr lang="zh-CN" alt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题目描述</a:t>
            </a:r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】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有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只盘子，排成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个圆圈。其中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只盘子内装着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只蚱蜢，有一个是空盘。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把这些蚱蜢顺时针编号为 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1~8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每只蚱蜢都可以跳到相邻的空盘中，也可以再用点力，越过一个相邻的蚱蜢跳到空盘中。请你计算一下，如果要使得蚱蜢们的队形改为按照逆时针排列，并且保持空盘的位置不变（也就是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1-8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换位，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2-7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换位</a:t>
            </a:r>
            <a:r>
              <a:rPr lang="en-US" altLang="zh-CN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,...</a:t>
            </a:r>
            <a:r>
              <a:rPr lang="zh-CN" alt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），至少要经过多少次跳跃？ 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130" y="4246191"/>
            <a:ext cx="5993754" cy="56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45122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538" y="3397807"/>
            <a:ext cx="2192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从起始状态到终止状态，求最少跳跃次数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最短路径问题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5650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建模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970864" y="4708186"/>
            <a:ext cx="1565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直接让蚱蜢跳到空盘有点麻烦，因为有很多蚱蜢在跳。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反过来看，让空盘跳，跳到蚱蜢的位置，简单多了，只有一个空盘在跳。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055" y="4708186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05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70864" y="6613538"/>
            <a:ext cx="11791971" cy="71021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化圆为线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538" y="3397807"/>
            <a:ext cx="1565967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题目是一个圆圈，不好处理，用一个建模技巧“化圆为线”，把圆形转换为线形。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把空盘看成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{0,1,2,3,4,5,6,7,8}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，一个圆圈上的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个数字，拉直成了一条线上的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个数字，这条线的首尾两个数字处理成相连的。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八数码问题：有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个数字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{0, 1, 2, 3, 4, 5, 6, 7, 8}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，共有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种排列，不算多。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doc.shiyanlou.com/courses/uid1580206-20210317-1615963722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899" y="4571998"/>
            <a:ext cx="5132125" cy="48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94009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1351" y="2891097"/>
            <a:ext cx="21457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初始状态：“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  目标状态：“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087654321”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从初始状态“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012345678”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跳一次，有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种情况：“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102345678”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210345678”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812345670”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、 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712345608”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然后从这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种状态继续跳到下一种状态，一直跳到目标状态为止。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93" y="7975973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348973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最短路径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227633" y="3321870"/>
            <a:ext cx="21457364" cy="327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BFS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扩展每一层。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每一层就是蚱蜢跳了一次，扩展到某一层时发现终点“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087654321”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，这一层的深度就是蚱蜢跳跃的次数。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93" y="7975973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51247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去重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2091476" y="2973083"/>
            <a:ext cx="16729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如果不去重？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步到第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种跳法；第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步到第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4*4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种；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…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；第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步，有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en-US" altLang="zh-CN" sz="48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 = 1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万亿种。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ECUST\AppData\Local\Temp\ksohtml12908\wps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57" y="7497398"/>
            <a:ext cx="15360445" cy="3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900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969" y="449279"/>
            <a:ext cx="3541211" cy="57591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" y="-30121"/>
            <a:ext cx="24382730" cy="2524629"/>
            <a:chOff x="0" y="-48"/>
            <a:chExt cx="38400" cy="3976"/>
          </a:xfrm>
        </p:grpSpPr>
        <p:sp>
          <p:nvSpPr>
            <p:cNvPr id="69" name="矩形: 圆角 2"/>
            <p:cNvSpPr/>
            <p:nvPr userDrawn="1"/>
          </p:nvSpPr>
          <p:spPr>
            <a:xfrm>
              <a:off x="0" y="-48"/>
              <a:ext cx="38400" cy="3976"/>
            </a:xfrm>
            <a:prstGeom prst="roundRect">
              <a:avLst>
                <a:gd name="adj" fmla="val 0"/>
              </a:avLst>
            </a:prstGeom>
            <a:gradFill>
              <a:gsLst>
                <a:gs pos="72000">
                  <a:srgbClr val="C2DDFF"/>
                </a:gs>
                <a:gs pos="0">
                  <a:srgbClr val="0168E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/>
            </a:p>
          </p:txBody>
        </p:sp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0" y="907"/>
              <a:ext cx="5577" cy="9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27" y="1255"/>
              <a:ext cx="33628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去重</a:t>
              </a:r>
              <a:endParaRPr sz="48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" name="文本框 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91351" y="2891097"/>
            <a:ext cx="214573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判重：判断有没有重复跳，如果跳到一个曾经出现过的情况，就不用往下跳了。一共只有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代码的复杂度：在每一层，能扩展出最少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种、最多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种情况，最后算出的答案是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层，那么最多算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20*362880 = 7,257,600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次。在代码中统计实际的计算次数，是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1451452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次。</a:t>
            </a:r>
            <a:endParaRPr lang="en-US" altLang="zh-CN"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队列：最多有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！</a:t>
            </a:r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= 362880</a:t>
            </a:r>
            <a:r>
              <a: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种情况进入队列。</a:t>
            </a:r>
            <a:endParaRPr sz="48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16484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52746" y="771842"/>
            <a:ext cx="782914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python</a:t>
            </a:r>
            <a:r>
              <a:rPr lang="zh-CN" altLang="en-US" sz="5600" b="1" spc="6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版本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lum bright="34000" contrast="-8000"/>
          </a:blip>
          <a:srcRect l="20046" t="6270" r="19548" b="5808"/>
          <a:stretch>
            <a:fillRect/>
          </a:stretch>
        </p:blipFill>
        <p:spPr>
          <a:xfrm rot="5400000">
            <a:off x="8379772" y="-1337540"/>
            <a:ext cx="14043474" cy="16764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 descr="7b0a202020202262756c6c6574223a20227b5c2263617465676f727949645c223a31303030352c5c2274656d706c61746549645c223a32303233313332387d220a7d0a"/>
          <p:cNvSpPr txBox="1"/>
          <p:nvPr/>
        </p:nvSpPr>
        <p:spPr>
          <a:xfrm>
            <a:off x="7887144" y="771842"/>
            <a:ext cx="15516371" cy="128342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(q: list,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news: tuple, vis):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news[1]                   # 0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的位置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status = news[0]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dir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+ 9) % 9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# 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将字符串转为列表比较好处理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 = list(status)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 =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], t[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"".join(t)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not in vis: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vis[</a:t>
            </a:r>
            <a:r>
              <a:rPr lang="en-US" altLang="zh-CN" sz="36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]=1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向字典添加，用去重作用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q.append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addStatus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insertPos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news[2] + 1))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 = [("012345678", 0, 0)]</a:t>
            </a: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 = {"012345678":1}           #</a:t>
            </a:r>
            <a:r>
              <a:rPr lang="zh-CN" altLang="en-US" sz="3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字典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while q: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news =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(0)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if news[0] == "087654321":   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到达了目标状态，输出最少步数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print(news[2])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break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-2, news, vis)   #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扩展下一层的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种情况</a:t>
            </a:r>
          </a:p>
          <a:p>
            <a:pPr algn="l"/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-1,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1, news, vis)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insertQueue</a:t>
            </a:r>
            <a:r>
              <a:rPr lang="en-US" altLang="zh-CN" sz="3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(q,  2, news, vis)</a:t>
            </a:r>
          </a:p>
        </p:txBody>
      </p:sp>
      <p:sp>
        <p:nvSpPr>
          <p:cNvPr id="12" name="文本框 11" descr="7b0a202020202262756c6c6574223a20227b5c2263617465676f727949645c223a31303030352c5c2274656d706c61746549645c223a32303233313332387d220a7d0a"/>
          <p:cNvSpPr txBox="1"/>
          <p:nvPr/>
        </p:nvSpPr>
        <p:spPr>
          <a:xfrm>
            <a:off x="1032985" y="1494299"/>
            <a:ext cx="2145736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字典去重</a:t>
            </a:r>
            <a:endParaRPr lang="en-US" altLang="zh-CN" sz="6000" dirty="0">
              <a:solidFill>
                <a:srgbClr val="FF0000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用</a:t>
            </a: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list</a:t>
            </a: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实现队列</a:t>
            </a:r>
            <a:endParaRPr lang="en-US" altLang="zh-CN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速度慢：</a:t>
            </a: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ea typeface="思源宋体 CN" panose="02020400000000000000" charset="-122"/>
                <a:cs typeface="Times New Roman" panose="02020603050405020304" pitchFamily="18" charset="0"/>
              </a:rPr>
              <a:t>3s</a:t>
            </a:r>
            <a:endParaRPr lang="zh-CN" alt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6000" dirty="0">
              <a:solidFill>
                <a:schemeClr val="tx1"/>
              </a:solidFill>
              <a:latin typeface="Times New Roman" panose="02020603050405020304" pitchFamily="18" charset="0"/>
              <a:ea typeface="思源宋体 CN" panose="020204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67980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4Mzc5YTQwMjVhMjJhMjMyNDVjZTJkZTUwY2Ni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arppezq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1_BasicColor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21849</Words>
  <Application>Microsoft Office PowerPoint</Application>
  <PresentationFormat>自定义</PresentationFormat>
  <Paragraphs>2087</Paragraphs>
  <Slides>139</Slides>
  <Notes>136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139</vt:i4>
      </vt:variant>
    </vt:vector>
  </HeadingPairs>
  <TitlesOfParts>
    <vt:vector size="160" baseType="lpstr">
      <vt:lpstr>Helvetica Neue</vt:lpstr>
      <vt:lpstr>Noto Sans SC Bold</vt:lpstr>
      <vt:lpstr>Noto Sans SC Light</vt:lpstr>
      <vt:lpstr>Noto Sans SC Regular</vt:lpstr>
      <vt:lpstr>Source Han Serif CN</vt:lpstr>
      <vt:lpstr>等线</vt:lpstr>
      <vt:lpstr>等线 Light</vt:lpstr>
      <vt:lpstr>汉仪旗黑Y2-35简</vt:lpstr>
      <vt:lpstr>思源宋体 CN</vt:lpstr>
      <vt:lpstr>思源宋体 CN Heavy</vt:lpstr>
      <vt:lpstr>宋体</vt:lpstr>
      <vt:lpstr>Arial</vt:lpstr>
      <vt:lpstr>Calibri</vt:lpstr>
      <vt:lpstr>Calibri Light</vt:lpstr>
      <vt:lpstr>Times New Roman</vt:lpstr>
      <vt:lpstr>Wingdings</vt:lpstr>
      <vt:lpstr>30_BasicColor</vt:lpstr>
      <vt:lpstr>1_Office 主题​​</vt:lpstr>
      <vt:lpstr>自定义设计方案</vt:lpstr>
      <vt:lpstr>2_Office 主题​​</vt:lpstr>
      <vt:lpstr>31_BasicColor</vt:lpstr>
      <vt:lpstr>第5章 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需替换标题</dc:title>
  <dc:creator>ECUST</dc:creator>
  <cp:lastModifiedBy>杨煜升</cp:lastModifiedBy>
  <cp:revision>517</cp:revision>
  <dcterms:created xsi:type="dcterms:W3CDTF">2022-09-29T03:47:00Z</dcterms:created>
  <dcterms:modified xsi:type="dcterms:W3CDTF">2024-04-07T08:56:12Z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83FF6A7DD00D4B3599D46106E79AE324</vt:lpwstr>
  </property>
  <property fmtid="{D5CDD505-2E9C-101B-9397-08002B2CF9AE}" pid="3" name="KSOProductBuildVer">
    <vt:lpwstr>2052-11.1.0.12358</vt:lpwstr>
  </property>
</Properties>
</file>